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80" r:id="rId6"/>
    <p:sldId id="390" r:id="rId7"/>
    <p:sldId id="395" r:id="rId8"/>
    <p:sldId id="381" r:id="rId9"/>
    <p:sldId id="385" r:id="rId10"/>
    <p:sldId id="386" r:id="rId11"/>
    <p:sldId id="387" r:id="rId12"/>
    <p:sldId id="378" r:id="rId13"/>
    <p:sldId id="388" r:id="rId14"/>
    <p:sldId id="257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512C"/>
    <a:srgbClr val="575756"/>
    <a:srgbClr val="F29231"/>
    <a:srgbClr val="1D1D1B"/>
    <a:srgbClr val="F29232"/>
    <a:srgbClr val="F2953A"/>
    <a:srgbClr val="F19910"/>
    <a:srgbClr val="E2E6E8"/>
    <a:srgbClr val="FFEC01"/>
    <a:srgbClr val="F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09C73-8E4D-4449-AC8B-6D43A64B5D4D}" v="144" dt="2024-04-15T12:18:23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4"/>
    <p:restoredTop sz="94653"/>
  </p:normalViewPr>
  <p:slideViewPr>
    <p:cSldViewPr snapToGrid="0">
      <p:cViewPr varScale="1">
        <p:scale>
          <a:sx n="143" d="100"/>
          <a:sy n="143" d="100"/>
        </p:scale>
        <p:origin x="232" y="768"/>
      </p:cViewPr>
      <p:guideLst>
        <p:guide orient="horz" pos="392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760" y="17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B70E6E-351A-86BD-4940-5B7A41EDC4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289DDF-8636-07C5-5E92-8D08D7324E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0DA2-E497-954A-BBCA-A41328AA2D60}" type="datetimeFigureOut">
              <a:rPr lang="es-ES" smtClean="0"/>
              <a:t>15/4/24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25586A-879C-FB11-E16B-D2B12B92E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A40F-7900-9BF6-7E73-ED22E47F55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51312-4EF0-9B42-B398-6F775D5FF1C3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5ACCD3C-B25A-42AD-88C4-45BD5E8BB681}"/>
              </a:ext>
            </a:extLst>
          </p:cNvPr>
          <p:cNvSpPr txBox="1">
            <a:spLocks/>
          </p:cNvSpPr>
          <p:nvPr/>
        </p:nvSpPr>
        <p:spPr>
          <a:xfrm>
            <a:off x="872192" y="333403"/>
            <a:ext cx="9100302" cy="386430"/>
          </a:xfrm>
          <a:prstGeom prst="rect">
            <a:avLst/>
          </a:prstGeom>
          <a:noFill/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33"/>
              </a:spcBef>
            </a:pPr>
            <a:r>
              <a:rPr lang="es-ES" sz="2400" spc="100" dirty="0">
                <a:solidFill>
                  <a:srgbClr val="595959"/>
                </a:solidFill>
              </a:rPr>
              <a:t>GitHub</a:t>
            </a:r>
            <a:r>
              <a:rPr lang="es-ES" sz="2400" spc="-433" dirty="0">
                <a:solidFill>
                  <a:srgbClr val="595959"/>
                </a:solidFill>
              </a:rPr>
              <a:t>  </a:t>
            </a:r>
            <a:r>
              <a:rPr lang="es-ES" sz="2400" spc="73" dirty="0" err="1">
                <a:solidFill>
                  <a:srgbClr val="595959"/>
                </a:solidFill>
              </a:rPr>
              <a:t>Actions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3679507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D335B-9E47-804A-85A1-436948A065C2}" type="datetimeFigureOut">
              <a:rPr lang="es-ES" smtClean="0"/>
              <a:t>15/4/24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AA09C-4C69-1442-B3F0-7BDAE6F45B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4137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781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sdfsdfdsfdsf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62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59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75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40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59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073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59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65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284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AA09C-4C69-1442-B3F0-7BDAE6F45B2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83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0C0E9FA-CA7B-435A-AAD5-643B53F69B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2504E39-4BE4-4F2F-A69A-564CF65A92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1348" y="1891529"/>
            <a:ext cx="3869304" cy="30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oscuro - 2 títul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número de diapositiva 31">
            <a:extLst>
              <a:ext uri="{FF2B5EF4-FFF2-40B4-BE49-F238E27FC236}">
                <a16:creationId xmlns:a16="http://schemas.microsoft.com/office/drawing/2014/main" id="{CFBEC61B-C565-154D-8B91-9630FA44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110" y="6296743"/>
            <a:ext cx="499844" cy="310278"/>
          </a:xfrm>
          <a:noFill/>
        </p:spPr>
        <p:txBody>
          <a:bodyPr wrap="square" rtlCol="0" anchor="t">
            <a:spAutoFit/>
          </a:bodyPr>
          <a:lstStyle>
            <a:lvl1pPr algn="r">
              <a:defRPr lang="es-ES" sz="13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smtClean="0"/>
              <a:pPr>
                <a:lnSpc>
                  <a:spcPct val="120000"/>
                </a:lnSpc>
                <a:spcAft>
                  <a:spcPts val="1200"/>
                </a:spcAft>
              </a:pPr>
              <a:t>‹Nº›</a:t>
            </a:fld>
            <a:endParaRPr lang="es-ES"/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id="{BE668D06-474E-6B46-ADEB-ACD7A93F05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2160" y="327160"/>
            <a:ext cx="1458998" cy="3992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Logo</a:t>
            </a:r>
          </a:p>
        </p:txBody>
      </p:sp>
      <p:sp>
        <p:nvSpPr>
          <p:cNvPr id="19" name="Marcador de texto 43">
            <a:extLst>
              <a:ext uri="{FF2B5EF4-FFF2-40B4-BE49-F238E27FC236}">
                <a16:creationId xmlns:a16="http://schemas.microsoft.com/office/drawing/2014/main" id="{2EE123C6-AB29-094D-A4F1-0E8AA33B9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823" y="1888078"/>
            <a:ext cx="5514446" cy="784830"/>
          </a:xfr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9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Texto destacado</a:t>
            </a:r>
          </a:p>
        </p:txBody>
      </p:sp>
      <p:sp>
        <p:nvSpPr>
          <p:cNvPr id="20" name="Marcador de texto 43">
            <a:extLst>
              <a:ext uri="{FF2B5EF4-FFF2-40B4-BE49-F238E27FC236}">
                <a16:creationId xmlns:a16="http://schemas.microsoft.com/office/drawing/2014/main" id="{8B4F4804-1169-D942-9141-7E4DC18E96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823" y="3649275"/>
            <a:ext cx="5170177" cy="307777"/>
          </a:xfr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Párrafo de texto</a:t>
            </a:r>
          </a:p>
        </p:txBody>
      </p:sp>
      <p:sp>
        <p:nvSpPr>
          <p:cNvPr id="22" name="Marcador de texto 43">
            <a:extLst>
              <a:ext uri="{FF2B5EF4-FFF2-40B4-BE49-F238E27FC236}">
                <a16:creationId xmlns:a16="http://schemas.microsoft.com/office/drawing/2014/main" id="{0FB9C572-FBE8-0048-88F8-F8D32FB913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5283" y="2726406"/>
            <a:ext cx="3960894" cy="338554"/>
          </a:xfrm>
          <a:noFill/>
        </p:spPr>
        <p:txBody>
          <a:bodyPr wrap="square" rtlCol="0">
            <a:spAutoFit/>
          </a:bodyPr>
          <a:lstStyle>
            <a:lvl1pPr marL="360000" indent="-360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953A"/>
              </a:buClr>
              <a:buSzPct val="1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s-ES" sz="1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Lista destacada</a:t>
            </a:r>
          </a:p>
        </p:txBody>
      </p:sp>
      <p:sp>
        <p:nvSpPr>
          <p:cNvPr id="23" name="Título 28">
            <a:extLst>
              <a:ext uri="{FF2B5EF4-FFF2-40B4-BE49-F238E27FC236}">
                <a16:creationId xmlns:a16="http://schemas.microsoft.com/office/drawing/2014/main" id="{97C9C52A-1212-8B4D-B6CE-43FC6229D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53" y="245822"/>
            <a:ext cx="9100302" cy="286232"/>
          </a:xfrm>
          <a:noFill/>
        </p:spPr>
        <p:txBody>
          <a:bodyPr wrap="square" rtlCol="0">
            <a:spAutoFit/>
          </a:bodyPr>
          <a:lstStyle>
            <a:lvl1pPr>
              <a:defRPr lang="es-ES" sz="1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s-ES"/>
              <a:t>Título sección</a:t>
            </a:r>
          </a:p>
        </p:txBody>
      </p:sp>
      <p:sp>
        <p:nvSpPr>
          <p:cNvPr id="24" name="Marcador de texto 43">
            <a:extLst>
              <a:ext uri="{FF2B5EF4-FFF2-40B4-BE49-F238E27FC236}">
                <a16:creationId xmlns:a16="http://schemas.microsoft.com/office/drawing/2014/main" id="{5484A57B-7417-D141-80C6-4CC861BDEF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217" y="456909"/>
            <a:ext cx="9100302" cy="341632"/>
          </a:xfr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953A"/>
              </a:buClr>
              <a:buNone/>
              <a:defRPr lang="es-ES" sz="1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l" defTabSz="914400" rtl="0" eaLnBrk="1" latinLnBrk="0" hangingPunct="1"/>
            <a:r>
              <a:rPr lang="es-ES"/>
              <a:t>Subtítulo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548B580-3BB5-4F9F-8CCF-88966911E3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" y="313200"/>
            <a:ext cx="306574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1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7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96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7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67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29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4728" y="2570424"/>
            <a:ext cx="4382541" cy="369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67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58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792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7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09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-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17623D48-FE9A-4F32-9C42-FFA2ED866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0"/>
            <a:ext cx="9220200" cy="6858000"/>
          </a:xfrm>
          <a:prstGeom prst="rect">
            <a:avLst/>
          </a:prstGeom>
        </p:spPr>
      </p:pic>
      <p:sp>
        <p:nvSpPr>
          <p:cNvPr id="7" name="Marcador de texto 43">
            <a:extLst>
              <a:ext uri="{FF2B5EF4-FFF2-40B4-BE49-F238E27FC236}">
                <a16:creationId xmlns:a16="http://schemas.microsoft.com/office/drawing/2014/main" id="{A0F39E58-39CF-0543-BA9A-4A6157608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01303" y="2690388"/>
            <a:ext cx="7375814" cy="609398"/>
          </a:xfr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80000"/>
              </a:lnSpc>
              <a:spcBef>
                <a:spcPts val="600"/>
              </a:spcBef>
              <a:buClr>
                <a:srgbClr val="F2953A"/>
              </a:buClr>
              <a:buNone/>
              <a:defRPr lang="es-ES" sz="42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Título de la presentación</a:t>
            </a:r>
          </a:p>
        </p:txBody>
      </p:sp>
      <p:sp>
        <p:nvSpPr>
          <p:cNvPr id="8" name="Marcador de texto 43">
            <a:extLst>
              <a:ext uri="{FF2B5EF4-FFF2-40B4-BE49-F238E27FC236}">
                <a16:creationId xmlns:a16="http://schemas.microsoft.com/office/drawing/2014/main" id="{EB4BF06D-3C9A-1543-BEEC-547D1065B7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01303" y="3508567"/>
            <a:ext cx="7375814" cy="757130"/>
          </a:xfr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buClr>
                <a:srgbClr val="F2953A"/>
              </a:buClr>
              <a:buNone/>
              <a:defRPr lang="es-E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Frase resumen o sumario un poco más detallado </a:t>
            </a:r>
            <a:br>
              <a:rPr lang="es-ES"/>
            </a:br>
            <a:r>
              <a:rPr lang="es-ES"/>
              <a:t>de la presentación</a:t>
            </a:r>
          </a:p>
        </p:txBody>
      </p:sp>
      <p:sp>
        <p:nvSpPr>
          <p:cNvPr id="9" name="Marcador de texto 43">
            <a:extLst>
              <a:ext uri="{FF2B5EF4-FFF2-40B4-BE49-F238E27FC236}">
                <a16:creationId xmlns:a16="http://schemas.microsoft.com/office/drawing/2014/main" id="{9A7C15D3-48C6-174E-B91D-E5304BCEF2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1601" y="6351097"/>
            <a:ext cx="3152317" cy="307777"/>
          </a:xfr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1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fecha</a:t>
            </a: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30E6DACF-213F-3C40-8C18-0E98C2486B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424" y="5286436"/>
            <a:ext cx="2497017" cy="1308002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s-ES"/>
          </a:p>
          <a:p>
            <a:r>
              <a:rPr lang="es-ES"/>
              <a:t>Logo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046C027-88A3-412A-81F0-510D7911DA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8721" y="573236"/>
            <a:ext cx="2618262" cy="6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D9D82DC-A1C9-1040-933F-23A388626252}"/>
              </a:ext>
            </a:extLst>
          </p:cNvPr>
          <p:cNvSpPr/>
          <p:nvPr userDrawn="1"/>
        </p:nvSpPr>
        <p:spPr>
          <a:xfrm>
            <a:off x="2960370" y="0"/>
            <a:ext cx="9237345" cy="6858000"/>
          </a:xfrm>
          <a:prstGeom prst="rect">
            <a:avLst/>
          </a:prstGeom>
          <a:solidFill>
            <a:srgbClr val="F29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114F87E-35F8-3E42-A259-461FE0666E79}"/>
              </a:ext>
            </a:extLst>
          </p:cNvPr>
          <p:cNvSpPr txBox="1"/>
          <p:nvPr userDrawn="1"/>
        </p:nvSpPr>
        <p:spPr>
          <a:xfrm>
            <a:off x="491490" y="914400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>
                <a:solidFill>
                  <a:srgbClr val="F295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5" name="Marcador de texto 43">
            <a:extLst>
              <a:ext uri="{FF2B5EF4-FFF2-40B4-BE49-F238E27FC236}">
                <a16:creationId xmlns:a16="http://schemas.microsoft.com/office/drawing/2014/main" id="{D080F8B8-661E-6E4D-B8C3-53578203CB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8823" y="3932974"/>
            <a:ext cx="7056556" cy="2246769"/>
          </a:xfrm>
          <a:noFill/>
        </p:spPr>
        <p:txBody>
          <a:bodyPr wrap="square" rtlCol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None/>
              <a:defRPr lang="es-ES" sz="20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01. Título apartado</a:t>
            </a:r>
          </a:p>
          <a:p>
            <a:pPr marL="0" lvl="0" algn="just"/>
            <a:r>
              <a:rPr lang="es-ES"/>
              <a:t>02. Otro título</a:t>
            </a:r>
          </a:p>
          <a:p>
            <a:pPr marL="0" lvl="0" algn="just"/>
            <a:r>
              <a:rPr lang="es-ES"/>
              <a:t>03. Otro título</a:t>
            </a:r>
          </a:p>
          <a:p>
            <a:pPr marL="0" lvl="0" algn="just"/>
            <a:r>
              <a:rPr lang="es-ES"/>
              <a:t>04. Otro título</a:t>
            </a:r>
          </a:p>
        </p:txBody>
      </p:sp>
    </p:spTree>
    <p:extLst>
      <p:ext uri="{BB962C8B-B14F-4D97-AF65-F5344CB8AC3E}">
        <p14:creationId xmlns:p14="http://schemas.microsoft.com/office/powerpoint/2010/main" val="44313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29E8E01-2D7E-4BCD-99F2-3C78CE2E6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14EAFFC-D44F-9146-9E29-100292373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4460" y="3377269"/>
            <a:ext cx="9403080" cy="130231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Aft>
                <a:spcPts val="2000"/>
              </a:spcAft>
              <a:defRPr sz="5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5649F75-2257-2342-A95B-3078D055E7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99869" y="2475041"/>
            <a:ext cx="1592263" cy="773768"/>
          </a:xfrm>
        </p:spPr>
        <p:txBody>
          <a:bodyPr>
            <a:noAutofit/>
          </a:bodyPr>
          <a:lstStyle>
            <a:lvl1pPr marL="0" indent="0" algn="ctr">
              <a:buNone/>
              <a:defRPr sz="5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3094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- 1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FFDC781F-45A7-4230-9861-A03A1200A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88049"/>
            <a:ext cx="2190578" cy="3681903"/>
          </a:xfrm>
          <a:prstGeom prst="rect">
            <a:avLst/>
          </a:prstGeom>
        </p:spPr>
      </p:pic>
      <p:sp>
        <p:nvSpPr>
          <p:cNvPr id="40" name="Marcador de número de diapositiva 31">
            <a:extLst>
              <a:ext uri="{FF2B5EF4-FFF2-40B4-BE49-F238E27FC236}">
                <a16:creationId xmlns:a16="http://schemas.microsoft.com/office/drawing/2014/main" id="{CFBEC61B-C565-154D-8B91-9630FA44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110" y="6296743"/>
            <a:ext cx="499844" cy="310278"/>
          </a:xfrm>
          <a:noFill/>
        </p:spPr>
        <p:txBody>
          <a:bodyPr wrap="square" rtlCol="0" anchor="t">
            <a:spAutoFit/>
          </a:bodyPr>
          <a:lstStyle>
            <a:lvl1pPr algn="r">
              <a:defRPr lang="es-ES" sz="13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smtClean="0"/>
              <a:pPr>
                <a:lnSpc>
                  <a:spcPct val="120000"/>
                </a:lnSpc>
                <a:spcAft>
                  <a:spcPts val="1200"/>
                </a:spcAft>
              </a:pPr>
              <a:t>‹Nº›</a:t>
            </a:fld>
            <a:endParaRPr lang="es-ES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2BB6392F-2F7E-664D-9EF4-CF3EC8E23E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822" y="1199589"/>
            <a:ext cx="10110773" cy="46705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2400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Texto en formato titulo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id="{DE5D5906-C725-8344-AD02-B9A654FA9A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2160" y="327160"/>
            <a:ext cx="1458998" cy="3992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Logo</a:t>
            </a:r>
          </a:p>
        </p:txBody>
      </p:sp>
      <p:sp>
        <p:nvSpPr>
          <p:cNvPr id="10" name="Título 28">
            <a:extLst>
              <a:ext uri="{FF2B5EF4-FFF2-40B4-BE49-F238E27FC236}">
                <a16:creationId xmlns:a16="http://schemas.microsoft.com/office/drawing/2014/main" id="{34967889-ADB5-9C42-84A9-EF6DCE21E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53" y="382501"/>
            <a:ext cx="9100302" cy="286232"/>
          </a:xfrm>
          <a:noFill/>
        </p:spPr>
        <p:txBody>
          <a:bodyPr wrap="square" rtlCol="0">
            <a:spAutoFit/>
          </a:bodyPr>
          <a:lstStyle>
            <a:lvl1pPr>
              <a:defRPr lang="es-ES" sz="1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s-ES"/>
              <a:t>Título sección</a:t>
            </a:r>
          </a:p>
        </p:txBody>
      </p:sp>
      <p:sp>
        <p:nvSpPr>
          <p:cNvPr id="12" name="Marcador de texto 43">
            <a:extLst>
              <a:ext uri="{FF2B5EF4-FFF2-40B4-BE49-F238E27FC236}">
                <a16:creationId xmlns:a16="http://schemas.microsoft.com/office/drawing/2014/main" id="{E61C634C-1835-0841-9D6A-DD771A0A0D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5822" y="1882965"/>
            <a:ext cx="10110773" cy="1770228"/>
          </a:xfrm>
          <a:noFill/>
        </p:spPr>
        <p:txBody>
          <a:bodyPr wrap="square" rtlCol="0">
            <a:spAutoFit/>
          </a:bodyPr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9CE77F0-B1CD-4C95-A3DE-7778BF0CA9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401" y="312209"/>
            <a:ext cx="306574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2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- 2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número de diapositiva 31">
            <a:extLst>
              <a:ext uri="{FF2B5EF4-FFF2-40B4-BE49-F238E27FC236}">
                <a16:creationId xmlns:a16="http://schemas.microsoft.com/office/drawing/2014/main" id="{CFBEC61B-C565-154D-8B91-9630FA44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110" y="6296743"/>
            <a:ext cx="499844" cy="310278"/>
          </a:xfrm>
          <a:noFill/>
        </p:spPr>
        <p:txBody>
          <a:bodyPr wrap="square" rtlCol="0" anchor="t">
            <a:spAutoFit/>
          </a:bodyPr>
          <a:lstStyle>
            <a:lvl1pPr algn="r">
              <a:defRPr lang="es-ES" sz="13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smtClean="0"/>
              <a:pPr>
                <a:lnSpc>
                  <a:spcPct val="120000"/>
                </a:lnSpc>
                <a:spcAft>
                  <a:spcPts val="1200"/>
                </a:spcAft>
              </a:pPr>
              <a:t>‹Nº›</a:t>
            </a:fld>
            <a:endParaRPr lang="es-ES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2BB6392F-2F7E-664D-9EF4-CF3EC8E23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5822" y="1199589"/>
            <a:ext cx="10110773" cy="1770228"/>
          </a:xfrm>
          <a:noFill/>
        </p:spPr>
        <p:txBody>
          <a:bodyPr wrap="square" rtlCol="0">
            <a:spAutoFit/>
          </a:bodyPr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id="{DE5D5906-C725-8344-AD02-B9A654FA9A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2160" y="327160"/>
            <a:ext cx="1458998" cy="3992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Logo</a:t>
            </a:r>
          </a:p>
        </p:txBody>
      </p:sp>
      <p:sp>
        <p:nvSpPr>
          <p:cNvPr id="12" name="Título 28">
            <a:extLst>
              <a:ext uri="{FF2B5EF4-FFF2-40B4-BE49-F238E27FC236}">
                <a16:creationId xmlns:a16="http://schemas.microsoft.com/office/drawing/2014/main" id="{F2E9C745-F62D-8A4A-B803-688EADFA5B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53" y="258348"/>
            <a:ext cx="9100302" cy="286232"/>
          </a:xfrm>
          <a:noFill/>
        </p:spPr>
        <p:txBody>
          <a:bodyPr wrap="square" rtlCol="0">
            <a:spAutoFit/>
          </a:bodyPr>
          <a:lstStyle>
            <a:lvl1pPr>
              <a:def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s-ES"/>
              <a:t>Título sección</a:t>
            </a:r>
          </a:p>
        </p:txBody>
      </p:sp>
      <p:sp>
        <p:nvSpPr>
          <p:cNvPr id="13" name="Marcador de texto 43">
            <a:extLst>
              <a:ext uri="{FF2B5EF4-FFF2-40B4-BE49-F238E27FC236}">
                <a16:creationId xmlns:a16="http://schemas.microsoft.com/office/drawing/2014/main" id="{0B80AD2F-F83D-2B40-8125-DA266C4CED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217" y="494487"/>
            <a:ext cx="9100302" cy="341632"/>
          </a:xfr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953A"/>
              </a:buClr>
              <a:buNone/>
              <a:defRPr lang="es-ES" sz="1800" b="1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l" defTabSz="914400" rtl="0" eaLnBrk="1" latinLnBrk="0" hangingPunct="1"/>
            <a:r>
              <a:rPr lang="es-ES"/>
              <a:t>Subtítulo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77B9D56-B482-4E99-8ECE-A1A5CA6E4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401" y="312209"/>
            <a:ext cx="306574" cy="406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6F03E2C-3BEB-49B6-8447-12E8DBCC0F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88049"/>
            <a:ext cx="2190578" cy="36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18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 - 1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número de diapositiva 31">
            <a:extLst>
              <a:ext uri="{FF2B5EF4-FFF2-40B4-BE49-F238E27FC236}">
                <a16:creationId xmlns:a16="http://schemas.microsoft.com/office/drawing/2014/main" id="{CFBEC61B-C565-154D-8B91-9630FA44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110" y="6296743"/>
            <a:ext cx="499844" cy="310278"/>
          </a:xfrm>
          <a:noFill/>
        </p:spPr>
        <p:txBody>
          <a:bodyPr wrap="square" rtlCol="0" anchor="t">
            <a:spAutoFit/>
          </a:bodyPr>
          <a:lstStyle>
            <a:lvl1pPr algn="r">
              <a:defRPr lang="es-ES" sz="13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smtClean="0"/>
              <a:pPr>
                <a:lnSpc>
                  <a:spcPct val="120000"/>
                </a:lnSpc>
                <a:spcAft>
                  <a:spcPts val="1200"/>
                </a:spcAft>
              </a:pPr>
              <a:t>‹Nº›</a:t>
            </a:fld>
            <a:endParaRPr lang="es-ES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2BB6392F-2F7E-664D-9EF4-CF3EC8E23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5822" y="1199589"/>
            <a:ext cx="10110773" cy="1770228"/>
          </a:xfrm>
          <a:noFill/>
        </p:spPr>
        <p:txBody>
          <a:bodyPr wrap="square" rtlCol="0">
            <a:spAutoFit/>
          </a:bodyPr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</p:txBody>
      </p:sp>
      <p:sp>
        <p:nvSpPr>
          <p:cNvPr id="13" name="Marcador de posición de imagen 3">
            <a:extLst>
              <a:ext uri="{FF2B5EF4-FFF2-40B4-BE49-F238E27FC236}">
                <a16:creationId xmlns:a16="http://schemas.microsoft.com/office/drawing/2014/main" id="{653B24D1-7E2E-1A4F-9290-74E49CD9F4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2160" y="327160"/>
            <a:ext cx="1458998" cy="3992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Logo</a:t>
            </a:r>
          </a:p>
        </p:txBody>
      </p:sp>
      <p:sp>
        <p:nvSpPr>
          <p:cNvPr id="8" name="Título 28">
            <a:extLst>
              <a:ext uri="{FF2B5EF4-FFF2-40B4-BE49-F238E27FC236}">
                <a16:creationId xmlns:a16="http://schemas.microsoft.com/office/drawing/2014/main" id="{952690F6-66CA-204A-9432-9FDB6DA6B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53" y="382501"/>
            <a:ext cx="9100302" cy="286232"/>
          </a:xfrm>
          <a:noFill/>
        </p:spPr>
        <p:txBody>
          <a:bodyPr wrap="square" rtlCol="0">
            <a:spAutoFit/>
          </a:bodyPr>
          <a:lstStyle>
            <a:lvl1pPr>
              <a:defRPr lang="es-ES" sz="1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s-ES"/>
              <a:t>Título sección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79FC7A1-F0DB-4D83-B7B3-90DFE6310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401" y="312209"/>
            <a:ext cx="306574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 - 2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28">
            <a:extLst>
              <a:ext uri="{FF2B5EF4-FFF2-40B4-BE49-F238E27FC236}">
                <a16:creationId xmlns:a16="http://schemas.microsoft.com/office/drawing/2014/main" id="{7A9F5525-71DE-EC42-9D5B-EB18A5C84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53" y="258348"/>
            <a:ext cx="9100302" cy="286232"/>
          </a:xfrm>
          <a:noFill/>
        </p:spPr>
        <p:txBody>
          <a:bodyPr wrap="square" rtlCol="0">
            <a:spAutoFit/>
          </a:bodyPr>
          <a:lstStyle>
            <a:lvl1pPr>
              <a:def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s-ES"/>
              <a:t>Título sección</a:t>
            </a:r>
          </a:p>
        </p:txBody>
      </p:sp>
      <p:sp>
        <p:nvSpPr>
          <p:cNvPr id="40" name="Marcador de número de diapositiva 31">
            <a:extLst>
              <a:ext uri="{FF2B5EF4-FFF2-40B4-BE49-F238E27FC236}">
                <a16:creationId xmlns:a16="http://schemas.microsoft.com/office/drawing/2014/main" id="{CFBEC61B-C565-154D-8B91-9630FA44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110" y="6296743"/>
            <a:ext cx="499844" cy="310278"/>
          </a:xfrm>
          <a:noFill/>
        </p:spPr>
        <p:txBody>
          <a:bodyPr wrap="square" rtlCol="0" anchor="t">
            <a:spAutoFit/>
          </a:bodyPr>
          <a:lstStyle>
            <a:lvl1pPr algn="r">
              <a:defRPr lang="es-ES" sz="13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smtClean="0"/>
              <a:pPr>
                <a:lnSpc>
                  <a:spcPct val="120000"/>
                </a:lnSpc>
                <a:spcAft>
                  <a:spcPts val="1200"/>
                </a:spcAft>
              </a:pPr>
              <a:t>‹Nº›</a:t>
            </a:fld>
            <a:endParaRPr lang="es-ES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2BB6392F-2F7E-664D-9EF4-CF3EC8E23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5822" y="1199589"/>
            <a:ext cx="10110773" cy="1770228"/>
          </a:xfrm>
          <a:noFill/>
        </p:spPr>
        <p:txBody>
          <a:bodyPr wrap="square" rtlCol="0">
            <a:spAutoFit/>
          </a:bodyPr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</p:txBody>
      </p:sp>
      <p:sp>
        <p:nvSpPr>
          <p:cNvPr id="53" name="Marcador de texto 43">
            <a:extLst>
              <a:ext uri="{FF2B5EF4-FFF2-40B4-BE49-F238E27FC236}">
                <a16:creationId xmlns:a16="http://schemas.microsoft.com/office/drawing/2014/main" id="{AACDDBEB-368A-6240-B196-92092D13B3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217" y="494487"/>
            <a:ext cx="9100302" cy="341632"/>
          </a:xfr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953A"/>
              </a:buClr>
              <a:buNone/>
              <a:defRPr lang="es-ES" sz="1800" b="1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Clr>
                <a:srgbClr val="F2953A"/>
              </a:buClr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l" defTabSz="914400" rtl="0" eaLnBrk="1" latinLnBrk="0" hangingPunct="1"/>
            <a:r>
              <a:rPr lang="es-ES"/>
              <a:t>Subtítulo</a:t>
            </a:r>
          </a:p>
        </p:txBody>
      </p:sp>
      <p:sp>
        <p:nvSpPr>
          <p:cNvPr id="13" name="Marcador de posición de imagen 3">
            <a:extLst>
              <a:ext uri="{FF2B5EF4-FFF2-40B4-BE49-F238E27FC236}">
                <a16:creationId xmlns:a16="http://schemas.microsoft.com/office/drawing/2014/main" id="{653B24D1-7E2E-1A4F-9290-74E49CD9F4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2160" y="327160"/>
            <a:ext cx="1458998" cy="3992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Logo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1BC543C-8156-429B-89EB-6FE55C270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401" y="312209"/>
            <a:ext cx="306574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0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oscuro - 1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número de diapositiva 31">
            <a:extLst>
              <a:ext uri="{FF2B5EF4-FFF2-40B4-BE49-F238E27FC236}">
                <a16:creationId xmlns:a16="http://schemas.microsoft.com/office/drawing/2014/main" id="{CFBEC61B-C565-154D-8B91-9630FA44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110" y="6296743"/>
            <a:ext cx="499844" cy="310278"/>
          </a:xfrm>
          <a:noFill/>
        </p:spPr>
        <p:txBody>
          <a:bodyPr wrap="square" rtlCol="0" anchor="t">
            <a:spAutoFit/>
          </a:bodyPr>
          <a:lstStyle>
            <a:lvl1pPr algn="r">
              <a:defRPr lang="es-ES" sz="13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smtClean="0"/>
              <a:pPr>
                <a:lnSpc>
                  <a:spcPct val="120000"/>
                </a:lnSpc>
                <a:spcAft>
                  <a:spcPts val="1200"/>
                </a:spcAft>
              </a:pPr>
              <a:t>‹Nº›</a:t>
            </a:fld>
            <a:endParaRPr lang="es-ES"/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id="{BE668D06-474E-6B46-ADEB-ACD7A93F05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12160" y="327160"/>
            <a:ext cx="1458998" cy="399221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Logo</a:t>
            </a:r>
          </a:p>
        </p:txBody>
      </p:sp>
      <p:sp>
        <p:nvSpPr>
          <p:cNvPr id="16" name="Título 28">
            <a:extLst>
              <a:ext uri="{FF2B5EF4-FFF2-40B4-BE49-F238E27FC236}">
                <a16:creationId xmlns:a16="http://schemas.microsoft.com/office/drawing/2014/main" id="{E07C2280-7489-234E-B29E-275BCF0DE3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53" y="382501"/>
            <a:ext cx="9100302" cy="286232"/>
          </a:xfrm>
          <a:noFill/>
        </p:spPr>
        <p:txBody>
          <a:bodyPr wrap="square" rtlCol="0">
            <a:spAutoFit/>
          </a:bodyPr>
          <a:lstStyle>
            <a:lvl1pPr>
              <a:defRPr lang="es-ES" sz="1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s-ES"/>
              <a:t>Título sección</a:t>
            </a:r>
          </a:p>
        </p:txBody>
      </p:sp>
      <p:sp>
        <p:nvSpPr>
          <p:cNvPr id="7" name="Marcador de texto 43">
            <a:extLst>
              <a:ext uri="{FF2B5EF4-FFF2-40B4-BE49-F238E27FC236}">
                <a16:creationId xmlns:a16="http://schemas.microsoft.com/office/drawing/2014/main" id="{C45923DC-53A3-3648-98ED-E3D38EBE93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823" y="1888078"/>
            <a:ext cx="5514446" cy="784830"/>
          </a:xfr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9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Texto destacado</a:t>
            </a:r>
          </a:p>
        </p:txBody>
      </p:sp>
      <p:sp>
        <p:nvSpPr>
          <p:cNvPr id="8" name="Marcador de texto 43">
            <a:extLst>
              <a:ext uri="{FF2B5EF4-FFF2-40B4-BE49-F238E27FC236}">
                <a16:creationId xmlns:a16="http://schemas.microsoft.com/office/drawing/2014/main" id="{5BAA7CCA-EE0E-E14B-B835-AC0F0E30C1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823" y="3649275"/>
            <a:ext cx="5170177" cy="307777"/>
          </a:xfr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Párrafo de texto</a:t>
            </a:r>
          </a:p>
        </p:txBody>
      </p:sp>
      <p:sp>
        <p:nvSpPr>
          <p:cNvPr id="9" name="Marcador de texto 43">
            <a:extLst>
              <a:ext uri="{FF2B5EF4-FFF2-40B4-BE49-F238E27FC236}">
                <a16:creationId xmlns:a16="http://schemas.microsoft.com/office/drawing/2014/main" id="{E0A155D2-0A9E-7445-BDA1-2F2CA355C7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5283" y="2726406"/>
            <a:ext cx="3960894" cy="338554"/>
          </a:xfrm>
          <a:noFill/>
        </p:spPr>
        <p:txBody>
          <a:bodyPr wrap="square" rtlCol="0">
            <a:spAutoFit/>
          </a:bodyPr>
          <a:lstStyle>
            <a:lvl1pPr marL="360000" indent="-360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2953A"/>
              </a:buClr>
              <a:buSzPct val="1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s-ES" sz="1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buNone/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600"/>
              </a:spcBef>
              <a:buClr>
                <a:srgbClr val="F2953A"/>
              </a:buClr>
              <a:defRPr lang="es-ES" sz="5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0" algn="just"/>
            <a:r>
              <a:rPr lang="es-ES"/>
              <a:t>Lista destacada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E8F8EDA-76DE-4FF3-8D4B-01F27F765C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00" y="313200"/>
            <a:ext cx="306574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4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7FCE9F-DBC8-CE4F-8557-C23D789F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5FD431-3842-FA43-B372-C09905060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704AED-91CC-204E-AB74-6529C446D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340EB8-C91B-6945-8724-95558775D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9699EC-7850-7544-9B60-DDBED1131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87D4-D9F5-0C4F-B7C2-F7E61F70B3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88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9" r:id="rId2"/>
    <p:sldLayoutId id="2147483658" r:id="rId3"/>
    <p:sldLayoutId id="2147483657" r:id="rId4"/>
    <p:sldLayoutId id="2147483653" r:id="rId5"/>
    <p:sldLayoutId id="2147483649" r:id="rId6"/>
    <p:sldLayoutId id="2147483654" r:id="rId7"/>
    <p:sldLayoutId id="2147483650" r:id="rId8"/>
    <p:sldLayoutId id="2147483651" r:id="rId9"/>
    <p:sldLayoutId id="2147483652" r:id="rId10"/>
    <p:sldLayoutId id="2147483700" r:id="rId11"/>
    <p:sldLayoutId id="2147483701" r:id="rId12"/>
    <p:sldLayoutId id="2147483702" r:id="rId13"/>
    <p:sldLayoutId id="214748370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hyperlink" Target="https://docs.github.com/es/actions/hosting-your-own-runn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hyperlink" Target="https://docs.github.com/es/actions/using-github-hosted-runners/about-github-hosted-runners/about-github-hosted-runners" TargetMode="External"/><Relationship Id="rId5" Type="http://schemas.microsoft.com/office/2007/relationships/hdphoto" Target="../media/hdphoto1.wdp"/><Relationship Id="rId10" Type="http://schemas.openxmlformats.org/officeDocument/2006/relationships/hyperlink" Target="https://docs.github.com/es/actions/using-workflows/events-that-trigger-workflows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hyperlink" Target="https://marketplace.visualstudio.com/items?itemName=GitHub.vscode-github-ac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de.visualstudio.com/download" TargetMode="External"/><Relationship Id="rId5" Type="http://schemas.openxmlformats.org/officeDocument/2006/relationships/hyperlink" Target="https://nodejs.org/en/download/" TargetMode="External"/><Relationship Id="rId4" Type="http://schemas.openxmlformats.org/officeDocument/2006/relationships/hyperlink" Target="https://git-scm.com/book/en/v2/Getting-Started-Installing-Git" TargetMode="Externa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1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E27C5C2-DB77-5EE5-05CF-A90D3BF64364}"/>
              </a:ext>
            </a:extLst>
          </p:cNvPr>
          <p:cNvGrpSpPr/>
          <p:nvPr/>
        </p:nvGrpSpPr>
        <p:grpSpPr>
          <a:xfrm>
            <a:off x="442034" y="1105871"/>
            <a:ext cx="6594613" cy="4600393"/>
            <a:chOff x="349434" y="1036421"/>
            <a:chExt cx="6594613" cy="4600393"/>
          </a:xfrm>
        </p:grpSpPr>
        <p:pic>
          <p:nvPicPr>
            <p:cNvPr id="1030" name="Picture 6" descr="Workflow Generic color fill icon">
              <a:extLst>
                <a:ext uri="{FF2B5EF4-FFF2-40B4-BE49-F238E27FC236}">
                  <a16:creationId xmlns:a16="http://schemas.microsoft.com/office/drawing/2014/main" id="{43578C1F-A262-3069-EE61-803BD9AD8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9434" y="1036421"/>
              <a:ext cx="1248232" cy="124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8EDA993-F26C-7FCD-95FE-45E77A8C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648"/>
                      </a14:imgEffect>
                      <a14:imgEffect>
                        <a14:saturation sa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6304" y="2529634"/>
              <a:ext cx="1339610" cy="133961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ED8EE4B7-04C8-62C6-A4E1-174633825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818" y="4520150"/>
              <a:ext cx="910669" cy="910669"/>
            </a:xfrm>
            <a:prstGeom prst="rect">
              <a:avLst/>
            </a:prstGeom>
          </p:spPr>
        </p:pic>
        <p:pic>
          <p:nvPicPr>
            <p:cNvPr id="1032" name="Picture 8" descr="Job Generic color lineal-color icon">
              <a:extLst>
                <a:ext uri="{FF2B5EF4-FFF2-40B4-BE49-F238E27FC236}">
                  <a16:creationId xmlns:a16="http://schemas.microsoft.com/office/drawing/2014/main" id="{A3053CC9-2540-466F-4CD1-27B510870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34" y="2649347"/>
              <a:ext cx="1322929" cy="132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Event Generic Blue icon">
              <a:extLst>
                <a:ext uri="{FF2B5EF4-FFF2-40B4-BE49-F238E27FC236}">
                  <a16:creationId xmlns:a16="http://schemas.microsoft.com/office/drawing/2014/main" id="{CC5D6B09-76AB-DB8B-8AA8-3D35062C3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814" y="1151687"/>
              <a:ext cx="1248233" cy="1248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ction Generic Blue icon">
              <a:extLst>
                <a:ext uri="{FF2B5EF4-FFF2-40B4-BE49-F238E27FC236}">
                  <a16:creationId xmlns:a16="http://schemas.microsoft.com/office/drawing/2014/main" id="{B5E7CA82-34F4-A06B-186F-4A1B6A110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1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126" y="4388581"/>
              <a:ext cx="1248233" cy="1248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object 2"/>
          <p:cNvSpPr txBox="1"/>
          <p:nvPr/>
        </p:nvSpPr>
        <p:spPr>
          <a:xfrm>
            <a:off x="442034" y="1072201"/>
            <a:ext cx="5504306" cy="471667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38754" indent="-221821">
              <a:spcBef>
                <a:spcPts val="800"/>
              </a:spcBef>
              <a:buFontTx/>
              <a:buChar char="■"/>
              <a:tabLst>
                <a:tab pos="238754" algn="l"/>
              </a:tabLst>
            </a:pPr>
            <a:r>
              <a:rPr lang="es-ES"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Workflows</a:t>
            </a:r>
            <a:r>
              <a:rPr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automatizado configurable</a:t>
            </a: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sz="1400" spc="14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</a:t>
            </a: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spc="14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nivel de</a:t>
            </a:r>
            <a:r>
              <a:rPr sz="1400" spc="147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</a:t>
            </a: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se almacenan en formato  </a:t>
            </a:r>
            <a:r>
              <a:rPr lang="es-ES"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de un directorio específico (</a:t>
            </a:r>
            <a:r>
              <a:rPr lang="es-ES" sz="1400" i="1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400" i="1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ES" sz="1400" i="1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400" i="1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workflows</a:t>
            </a:r>
            <a:r>
              <a:rPr lang="es-ES" sz="1400" i="1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necesario indicar qué evento lanzará el proceso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ompuesto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spc="67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uno </a:t>
            </a:r>
            <a:r>
              <a:rPr sz="1400" spc="7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spc="-27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754" indent="-221821">
              <a:spcBef>
                <a:spcPts val="667"/>
              </a:spcBef>
              <a:buChar char="■"/>
              <a:tabLst>
                <a:tab pos="238754" algn="l"/>
              </a:tabLst>
            </a:pPr>
            <a:r>
              <a:rPr lang="es-ES"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  <a:r>
              <a:rPr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sz="1400" spc="7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</a:t>
            </a: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a nivel de </a:t>
            </a:r>
            <a:r>
              <a:rPr lang="es-ES"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27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necesario indicar qué </a:t>
            </a: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runner se desea para su ejecución.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FontTx/>
              <a:buChar char="□"/>
              <a:tabLst>
                <a:tab pos="481741" algn="l"/>
              </a:tabLst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 c</a:t>
            </a:r>
            <a:r>
              <a:rPr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ompuesto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7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7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se ejecutan en un mismo runner.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ejecutan</a:t>
            </a:r>
            <a:r>
              <a:rPr sz="1400" spc="8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400" spc="8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paralelo</a:t>
            </a:r>
            <a:r>
              <a:rPr sz="1400" spc="8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1400" spc="87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spc="87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efecto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754" indent="-221821">
              <a:spcBef>
                <a:spcPts val="667"/>
              </a:spcBef>
              <a:buChar char="■"/>
              <a:tabLst>
                <a:tab pos="238754" algn="l"/>
              </a:tabLst>
            </a:pPr>
            <a:r>
              <a:rPr lang="es-ES"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</a:t>
            </a:r>
            <a:r>
              <a:rPr sz="1400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ES"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endParaRPr lang="es-ES" sz="1400" spc="-13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necesario indicar el actual o script o acción a ejecutar</a:t>
            </a: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ejecutan secuencialmente por defecto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2192" y="560280"/>
            <a:ext cx="9100302" cy="2325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Componentes</a:t>
            </a:r>
            <a:r>
              <a:rPr lang="es-ES" baseline="0" dirty="0">
                <a:solidFill>
                  <a:schemeClr val="bg2">
                    <a:lumMod val="25000"/>
                  </a:schemeClr>
                </a:solidFill>
              </a:rPr>
              <a:t> generales</a:t>
            </a:r>
            <a:endParaRPr spc="87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7ECA53B-FE29-CA09-9143-28953CB3DB18}"/>
              </a:ext>
            </a:extLst>
          </p:cNvPr>
          <p:cNvSpPr txBox="1"/>
          <p:nvPr/>
        </p:nvSpPr>
        <p:spPr>
          <a:xfrm>
            <a:off x="6096000" y="601119"/>
            <a:ext cx="4894385" cy="579389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38754" indent="-221821">
              <a:spcBef>
                <a:spcPts val="800"/>
              </a:spcBef>
              <a:buFontTx/>
              <a:buChar char="■"/>
              <a:tabLst>
                <a:tab pos="238754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r>
              <a:rPr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específica dentro en un repositorio</a:t>
            </a: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dirty="0" err="1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ES" sz="14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define una lista de eventos soportados :</a:t>
            </a:r>
          </a:p>
          <a:p>
            <a:pPr marL="717120" lvl="2">
              <a:spcBef>
                <a:spcPts val="667"/>
              </a:spcBef>
              <a:tabLst>
                <a:tab pos="481741" algn="l"/>
              </a:tabLst>
            </a:pPr>
            <a:r>
              <a:rPr lang="es-ES" sz="1200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https://docs.github.com/es/actions/using-workflows/events-that-trigger-workflows</a:t>
            </a:r>
            <a:endParaRPr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754" indent="-221821">
              <a:spcBef>
                <a:spcPts val="667"/>
              </a:spcBef>
              <a:buChar char="■"/>
              <a:tabLst>
                <a:tab pos="238754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Runners</a:t>
            </a:r>
            <a:r>
              <a:rPr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que ejecuta tus flujos de trabajo cuando se activan</a:t>
            </a: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dos tipos:</a:t>
            </a:r>
          </a:p>
          <a:p>
            <a:pPr marL="938941" lvl="2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Hospedados en </a:t>
            </a:r>
            <a:r>
              <a:rPr lang="es-ES"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174320" lvl="3">
              <a:spcBef>
                <a:spcPts val="667"/>
              </a:spcBef>
              <a:tabLst>
                <a:tab pos="481741" algn="l"/>
              </a:tabLst>
            </a:pPr>
            <a:r>
              <a:rPr lang="es-ES" sz="12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https://docs.github.com/es/actions/using-github-hosted-runners/about-github-hosted-runners/about-github-hosted-runners</a:t>
            </a:r>
            <a:endParaRPr lang="es-ES" sz="1200" spc="-13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8941" lvl="2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Hospedados en un entorno propio (</a:t>
            </a:r>
            <a:r>
              <a:rPr lang="es-ES" sz="1400" spc="-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self-hosted</a:t>
            </a: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1174320" lvl="3">
              <a:spcBef>
                <a:spcPts val="667"/>
              </a:spcBef>
              <a:tabLst>
                <a:tab pos="481741" algn="l"/>
              </a:tabLst>
            </a:pPr>
            <a:r>
              <a:rPr lang="es-E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https://docs.github.com/es/actions/hosting-your-own-runners</a:t>
            </a:r>
            <a:endParaRPr sz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754" indent="-221821">
              <a:spcBef>
                <a:spcPts val="667"/>
              </a:spcBef>
              <a:buChar char="■"/>
              <a:tabLst>
                <a:tab pos="238754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</a:t>
            </a:r>
            <a:r>
              <a:rPr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Aplicación personalizada para la plataforma de GitHub </a:t>
            </a:r>
            <a:r>
              <a:rPr lang="es-ES" sz="1400" spc="13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endParaRPr lang="es-ES" sz="1400" spc="13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741" lvl="1" indent="-221821">
              <a:spcBef>
                <a:spcPts val="667"/>
              </a:spcBef>
              <a:buChar char="□"/>
              <a:tabLst>
                <a:tab pos="481741" algn="l"/>
              </a:tabLst>
            </a:pPr>
            <a:r>
              <a:rPr lang="es-ES" sz="1400" spc="-13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permite crear acciones propias para hacer uso de ella en varios Jobs (reutilización)</a:t>
            </a:r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BF339F4B-54DB-BA41-C582-C25C58F826EC}"/>
              </a:ext>
            </a:extLst>
          </p:cNvPr>
          <p:cNvSpPr/>
          <p:nvPr/>
        </p:nvSpPr>
        <p:spPr>
          <a:xfrm rot="16200000">
            <a:off x="2877477" y="3289938"/>
            <a:ext cx="263769" cy="52354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D43B8D-E6C1-4C59-420E-9427A445E5A4}"/>
              </a:ext>
            </a:extLst>
          </p:cNvPr>
          <p:cNvSpPr txBox="1"/>
          <p:nvPr/>
        </p:nvSpPr>
        <p:spPr>
          <a:xfrm>
            <a:off x="1880892" y="6039538"/>
            <a:ext cx="198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Elementos </a:t>
            </a:r>
            <a:r>
              <a:rPr lang="es-ES" sz="1400" dirty="0" err="1"/>
              <a:t>raices</a:t>
            </a:r>
            <a:r>
              <a:rPr lang="es-ES" sz="1400" dirty="0"/>
              <a:t> del </a:t>
            </a:r>
            <a:r>
              <a:rPr lang="es-ES" sz="1400" dirty="0" err="1"/>
              <a:t>yml</a:t>
            </a:r>
            <a:endParaRPr lang="es-ES" sz="1400" dirty="0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385FC741-7F36-29B3-E48C-A3679DE81418}"/>
              </a:ext>
            </a:extLst>
          </p:cNvPr>
          <p:cNvSpPr txBox="1">
            <a:spLocks/>
          </p:cNvSpPr>
          <p:nvPr/>
        </p:nvSpPr>
        <p:spPr>
          <a:xfrm>
            <a:off x="872192" y="211690"/>
            <a:ext cx="9100302" cy="386430"/>
          </a:xfrm>
          <a:prstGeom prst="rect">
            <a:avLst/>
          </a:prstGeom>
          <a:noFill/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33"/>
              </a:spcBef>
            </a:pPr>
            <a:r>
              <a:rPr lang="es-ES" sz="2400" spc="100" dirty="0">
                <a:solidFill>
                  <a:srgbClr val="595959"/>
                </a:solidFill>
              </a:rPr>
              <a:t>GitHub</a:t>
            </a:r>
            <a:r>
              <a:rPr lang="es-ES" sz="2400" spc="-433" dirty="0">
                <a:solidFill>
                  <a:srgbClr val="595959"/>
                </a:solidFill>
              </a:rPr>
              <a:t>  </a:t>
            </a:r>
            <a:r>
              <a:rPr lang="es-ES" sz="2400" spc="73" dirty="0" err="1">
                <a:solidFill>
                  <a:srgbClr val="595959"/>
                </a:solidFill>
              </a:rPr>
              <a:t>Actions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1656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32CC1019-BD32-3FFD-A47A-C05D9A3A9AA5}"/>
              </a:ext>
            </a:extLst>
          </p:cNvPr>
          <p:cNvSpPr txBox="1"/>
          <p:nvPr/>
        </p:nvSpPr>
        <p:spPr>
          <a:xfrm>
            <a:off x="6094536" y="2923187"/>
            <a:ext cx="4383193" cy="25160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ES" sz="105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s-ES" sz="1050" dirty="0" err="1">
                <a:solidFill>
                  <a:srgbClr val="A9B7C6"/>
                </a:solidFill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-workflow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lang="es-ES" sz="105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jobs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05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job1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runs-on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ES" sz="105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ubuntu-latest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s-ES" sz="105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uses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ES" sz="105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actions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/checkout@v4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s-ES" sz="105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echo “</a:t>
            </a:r>
            <a:r>
              <a:rPr lang="es-ES" sz="1050" dirty="0" err="1">
                <a:solidFill>
                  <a:srgbClr val="A9B7C6"/>
                </a:solidFill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050" dirty="0">
                <a:solidFill>
                  <a:srgbClr val="A9B7C6"/>
                </a:solidFill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50" dirty="0" err="1">
                <a:solidFill>
                  <a:srgbClr val="A9B7C6"/>
                </a:solidFill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050" dirty="0">
                <a:solidFill>
                  <a:srgbClr val="A9B7C6"/>
                </a:solidFill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s-ES" sz="1050" dirty="0">
              <a:solidFill>
                <a:srgbClr val="A9B7C6"/>
              </a:solidFill>
              <a:effectLst/>
              <a:highlight>
                <a:srgbClr val="2B2B2B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5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job2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runs-on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ES" sz="105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ubuntu-latest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050" dirty="0" err="1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s-ES" sz="1050" dirty="0">
                <a:solidFill>
                  <a:srgbClr val="CC7832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echo “</a:t>
            </a:r>
            <a:r>
              <a:rPr lang="es-ES" sz="1050" dirty="0" err="1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bye</a:t>
            </a:r>
            <a: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Word”</a:t>
            </a: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s-ES" sz="1050" dirty="0">
                <a:solidFill>
                  <a:srgbClr val="A9B7C6"/>
                </a:solidFill>
                <a:effectLst/>
                <a:highlight>
                  <a:srgbClr val="2B2B2B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s-ES" sz="1050" dirty="0">
              <a:solidFill>
                <a:srgbClr val="A9B7C6"/>
              </a:solidFill>
              <a:effectLst/>
              <a:highlight>
                <a:srgbClr val="2B2B2B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49D88FE3-4D82-FC54-D269-F548B871BAAD}"/>
              </a:ext>
            </a:extLst>
          </p:cNvPr>
          <p:cNvSpPr txBox="1"/>
          <p:nvPr/>
        </p:nvSpPr>
        <p:spPr>
          <a:xfrm>
            <a:off x="2282501" y="2964865"/>
            <a:ext cx="2876579" cy="2312813"/>
          </a:xfrm>
          <a:prstGeom prst="rect">
            <a:avLst/>
          </a:prstGeom>
          <a:solidFill>
            <a:srgbClr val="DAE7FC"/>
          </a:solidFill>
          <a:ln w="9524">
            <a:solidFill>
              <a:srgbClr val="6C8EBE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lang="es-ES" sz="1000" spc="-10" dirty="0" err="1">
                <a:latin typeface="Arial"/>
                <a:cs typeface="Arial"/>
              </a:rPr>
              <a:t>my</a:t>
            </a:r>
            <a:r>
              <a:rPr lang="es-ES" sz="1000" spc="-10" dirty="0">
                <a:latin typeface="Arial"/>
                <a:cs typeface="Arial"/>
              </a:rPr>
              <a:t>-w</a:t>
            </a:r>
            <a:r>
              <a:rPr sz="1000" spc="-10" dirty="0" err="1">
                <a:latin typeface="Arial"/>
                <a:cs typeface="Arial"/>
              </a:rPr>
              <a:t>orkﬂow</a:t>
            </a: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1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sz="1000" dirty="0">
              <a:latin typeface="Arial"/>
              <a:cs typeface="Arial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8E07EBE8-9F80-2549-6D0E-95577CFFC04E}"/>
              </a:ext>
            </a:extLst>
          </p:cNvPr>
          <p:cNvSpPr txBox="1"/>
          <p:nvPr/>
        </p:nvSpPr>
        <p:spPr>
          <a:xfrm>
            <a:off x="2404451" y="3302765"/>
            <a:ext cx="2007284" cy="927818"/>
          </a:xfrm>
          <a:prstGeom prst="rect">
            <a:avLst/>
          </a:prstGeom>
          <a:solidFill>
            <a:srgbClr val="D4E7D4"/>
          </a:solidFill>
          <a:ln w="9524">
            <a:solidFill>
              <a:srgbClr val="82B3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lang="es-ES" sz="1000" spc="-25" dirty="0">
                <a:latin typeface="Arial"/>
                <a:cs typeface="Arial"/>
              </a:rPr>
              <a:t>J</a:t>
            </a:r>
            <a:r>
              <a:rPr sz="1000" spc="-25" dirty="0" err="1">
                <a:latin typeface="Arial"/>
                <a:cs typeface="Arial"/>
              </a:rPr>
              <a:t>ob</a:t>
            </a:r>
            <a:r>
              <a:rPr lang="es-ES" sz="1000" spc="-25" dirty="0">
                <a:latin typeface="Arial"/>
                <a:cs typeface="Arial"/>
              </a:rPr>
              <a:t>1</a:t>
            </a: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25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25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spc="-25" dirty="0">
              <a:latin typeface="Arial"/>
              <a:cs typeface="Arial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39B2ACEA-1E56-785A-9673-97803D6749A7}"/>
              </a:ext>
            </a:extLst>
          </p:cNvPr>
          <p:cNvSpPr txBox="1"/>
          <p:nvPr/>
        </p:nvSpPr>
        <p:spPr>
          <a:xfrm>
            <a:off x="2524601" y="3615966"/>
            <a:ext cx="1887133" cy="226344"/>
          </a:xfrm>
          <a:prstGeom prst="rect">
            <a:avLst/>
          </a:prstGeom>
          <a:solidFill>
            <a:srgbClr val="FFE6CC"/>
          </a:solidFill>
          <a:ln w="9524">
            <a:solidFill>
              <a:srgbClr val="D79B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05"/>
              </a:spcBef>
            </a:pPr>
            <a:r>
              <a:rPr lang="es-ES" sz="800" dirty="0">
                <a:latin typeface="Courier New"/>
                <a:cs typeface="Courier New"/>
              </a:rPr>
              <a:t>use</a:t>
            </a:r>
            <a:endParaRPr lang="es-ES" sz="800" spc="-10" dirty="0">
              <a:latin typeface="Courier New"/>
              <a:cs typeface="Courier New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18AC656F-267F-9239-FA55-1F0CB781CAEC}"/>
              </a:ext>
            </a:extLst>
          </p:cNvPr>
          <p:cNvSpPr txBox="1"/>
          <p:nvPr/>
        </p:nvSpPr>
        <p:spPr>
          <a:xfrm>
            <a:off x="2404451" y="4260746"/>
            <a:ext cx="2007283" cy="696986"/>
          </a:xfrm>
          <a:prstGeom prst="rect">
            <a:avLst/>
          </a:prstGeom>
          <a:solidFill>
            <a:srgbClr val="D4E7D4"/>
          </a:solidFill>
          <a:ln w="9524">
            <a:solidFill>
              <a:srgbClr val="82B3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lang="es-ES" sz="1000" dirty="0">
                <a:latin typeface="Arial"/>
                <a:cs typeface="Arial"/>
              </a:rPr>
              <a:t>Job2</a:t>
            </a: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dirty="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635"/>
              </a:spcBef>
            </a:pPr>
            <a:endParaRPr lang="es-ES" sz="1000" dirty="0">
              <a:latin typeface="Arial"/>
              <a:cs typeface="Arial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A154270B-8F41-0B5A-3E7C-8005F3A4FD30}"/>
              </a:ext>
            </a:extLst>
          </p:cNvPr>
          <p:cNvSpPr txBox="1"/>
          <p:nvPr/>
        </p:nvSpPr>
        <p:spPr>
          <a:xfrm>
            <a:off x="2524601" y="4538778"/>
            <a:ext cx="1790417" cy="226344"/>
          </a:xfrm>
          <a:prstGeom prst="rect">
            <a:avLst/>
          </a:prstGeom>
          <a:solidFill>
            <a:srgbClr val="FFE6CC"/>
          </a:solidFill>
          <a:ln w="9524">
            <a:solidFill>
              <a:srgbClr val="D79B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05"/>
              </a:spcBef>
            </a:pPr>
            <a:r>
              <a:rPr lang="es-ES" sz="800" dirty="0">
                <a:latin typeface="Courier New"/>
                <a:cs typeface="Courier New"/>
              </a:rPr>
              <a:t>Run </a:t>
            </a:r>
            <a:r>
              <a:rPr sz="800" dirty="0">
                <a:latin typeface="Courier New"/>
                <a:cs typeface="Courier New"/>
              </a:rPr>
              <a:t>echo</a:t>
            </a:r>
            <a:r>
              <a:rPr sz="800" spc="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"</a:t>
            </a:r>
            <a:r>
              <a:rPr lang="es-ES" sz="800" dirty="0" err="1">
                <a:latin typeface="Courier New"/>
                <a:cs typeface="Courier New"/>
              </a:rPr>
              <a:t>bye</a:t>
            </a:r>
            <a:r>
              <a:rPr sz="800" spc="1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world"</a:t>
            </a:r>
            <a:endParaRPr sz="800" dirty="0">
              <a:latin typeface="Courier New"/>
              <a:cs typeface="Courier New"/>
            </a:endParaRPr>
          </a:p>
        </p:txBody>
      </p:sp>
      <p:sp>
        <p:nvSpPr>
          <p:cNvPr id="29" name="Flecha derecha 28">
            <a:extLst>
              <a:ext uri="{FF2B5EF4-FFF2-40B4-BE49-F238E27FC236}">
                <a16:creationId xmlns:a16="http://schemas.microsoft.com/office/drawing/2014/main" id="{8E394748-BE6E-1AD7-4C23-FD6D820DCEE6}"/>
              </a:ext>
            </a:extLst>
          </p:cNvPr>
          <p:cNvSpPr/>
          <p:nvPr/>
        </p:nvSpPr>
        <p:spPr>
          <a:xfrm>
            <a:off x="5279230" y="3785543"/>
            <a:ext cx="641838" cy="324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0F0C449-22AB-A4F6-4A32-2BA763260AA4}"/>
              </a:ext>
            </a:extLst>
          </p:cNvPr>
          <p:cNvSpPr/>
          <p:nvPr/>
        </p:nvSpPr>
        <p:spPr>
          <a:xfrm>
            <a:off x="2727064" y="1335963"/>
            <a:ext cx="641838" cy="6175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178083F-F69A-27A2-3A50-9A29429532D4}"/>
              </a:ext>
            </a:extLst>
          </p:cNvPr>
          <p:cNvCxnSpPr>
            <a:cxnSpLocks/>
            <a:stCxn id="30" idx="6"/>
            <a:endCxn id="34" idx="3"/>
          </p:cNvCxnSpPr>
          <p:nvPr/>
        </p:nvCxnSpPr>
        <p:spPr>
          <a:xfrm>
            <a:off x="3368902" y="1644762"/>
            <a:ext cx="1892232" cy="1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exágono 33">
            <a:extLst>
              <a:ext uri="{FF2B5EF4-FFF2-40B4-BE49-F238E27FC236}">
                <a16:creationId xmlns:a16="http://schemas.microsoft.com/office/drawing/2014/main" id="{0A2E698E-309D-69B4-B783-C01EAB704E69}"/>
              </a:ext>
            </a:extLst>
          </p:cNvPr>
          <p:cNvSpPr/>
          <p:nvPr/>
        </p:nvSpPr>
        <p:spPr>
          <a:xfrm>
            <a:off x="5261134" y="1413594"/>
            <a:ext cx="2145323" cy="499993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spc="-10" dirty="0" err="1">
                <a:latin typeface="Arial"/>
                <a:cs typeface="Arial"/>
              </a:rPr>
              <a:t>my-workﬂow</a:t>
            </a:r>
            <a:endParaRPr lang="es-ES" sz="1800" spc="-10" dirty="0">
              <a:latin typeface="Arial"/>
              <a:cs typeface="Arial"/>
            </a:endParaRPr>
          </a:p>
          <a:p>
            <a:pPr algn="ctr"/>
            <a:endParaRPr lang="es-ES" sz="105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8E802A5-9A47-2AEE-FB33-15175715D78C}"/>
              </a:ext>
            </a:extLst>
          </p:cNvPr>
          <p:cNvSpPr txBox="1"/>
          <p:nvPr/>
        </p:nvSpPr>
        <p:spPr>
          <a:xfrm>
            <a:off x="2727064" y="1944175"/>
            <a:ext cx="487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code</a:t>
            </a:r>
            <a:endParaRPr lang="es-ES" sz="12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6CBA35F-BA88-6271-E29D-04F29606449F}"/>
              </a:ext>
            </a:extLst>
          </p:cNvPr>
          <p:cNvSpPr txBox="1"/>
          <p:nvPr/>
        </p:nvSpPr>
        <p:spPr>
          <a:xfrm>
            <a:off x="4084827" y="1624229"/>
            <a:ext cx="460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/>
              <a:t>push</a:t>
            </a:r>
            <a:endParaRPr lang="es-ES" sz="11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2D81960-8217-59E8-B333-82612095C735}"/>
              </a:ext>
            </a:extLst>
          </p:cNvPr>
          <p:cNvSpPr txBox="1"/>
          <p:nvPr/>
        </p:nvSpPr>
        <p:spPr>
          <a:xfrm>
            <a:off x="5581318" y="1905878"/>
            <a:ext cx="102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ubuntu-latest</a:t>
            </a:r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54A60900-6A07-2084-6A82-DF7700923DD6}"/>
              </a:ext>
            </a:extLst>
          </p:cNvPr>
          <p:cNvCxnSpPr>
            <a:cxnSpLocks/>
          </p:cNvCxnSpPr>
          <p:nvPr/>
        </p:nvCxnSpPr>
        <p:spPr>
          <a:xfrm flipH="1">
            <a:off x="3468167" y="1944175"/>
            <a:ext cx="1977579" cy="102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11">
            <a:extLst>
              <a:ext uri="{FF2B5EF4-FFF2-40B4-BE49-F238E27FC236}">
                <a16:creationId xmlns:a16="http://schemas.microsoft.com/office/drawing/2014/main" id="{0452ED1E-ED41-712A-8DCB-037A75504C44}"/>
              </a:ext>
            </a:extLst>
          </p:cNvPr>
          <p:cNvSpPr txBox="1"/>
          <p:nvPr/>
        </p:nvSpPr>
        <p:spPr>
          <a:xfrm>
            <a:off x="2524601" y="3874088"/>
            <a:ext cx="1887133" cy="226344"/>
          </a:xfrm>
          <a:prstGeom prst="rect">
            <a:avLst/>
          </a:prstGeom>
          <a:solidFill>
            <a:srgbClr val="FFE6CC"/>
          </a:solidFill>
          <a:ln w="9524">
            <a:solidFill>
              <a:srgbClr val="D79B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05"/>
              </a:spcBef>
            </a:pPr>
            <a:r>
              <a:rPr lang="es-ES" sz="800" dirty="0">
                <a:latin typeface="Courier New"/>
                <a:cs typeface="Courier New"/>
              </a:rPr>
              <a:t>Run </a:t>
            </a:r>
            <a:r>
              <a:rPr sz="800" dirty="0">
                <a:latin typeface="Courier New"/>
                <a:cs typeface="Courier New"/>
              </a:rPr>
              <a:t>echo</a:t>
            </a:r>
            <a:r>
              <a:rPr sz="800" spc="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"Hello</a:t>
            </a:r>
            <a:r>
              <a:rPr sz="800" spc="2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world"</a:t>
            </a:r>
            <a:endParaRPr lang="es-ES" sz="800" spc="-10" dirty="0">
              <a:latin typeface="Courier New"/>
              <a:cs typeface="Courier New"/>
            </a:endParaRPr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1094C5DD-1EE1-F5C1-CAF6-36B7747A856A}"/>
              </a:ext>
            </a:extLst>
          </p:cNvPr>
          <p:cNvSpPr txBox="1"/>
          <p:nvPr/>
        </p:nvSpPr>
        <p:spPr>
          <a:xfrm>
            <a:off x="2857622" y="3699620"/>
            <a:ext cx="1293795" cy="1231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4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05"/>
              </a:spcBef>
            </a:pPr>
            <a:r>
              <a:rPr lang="es-ES" sz="800" dirty="0" err="1">
                <a:latin typeface="Courier New"/>
                <a:cs typeface="Courier New"/>
              </a:rPr>
              <a:t>Actions</a:t>
            </a:r>
            <a:r>
              <a:rPr lang="es-ES" sz="800" dirty="0">
                <a:latin typeface="Courier New"/>
                <a:cs typeface="Courier New"/>
              </a:rPr>
              <a:t>/</a:t>
            </a:r>
            <a:r>
              <a:rPr lang="es-ES" sz="800" dirty="0" err="1">
                <a:latin typeface="Courier New"/>
                <a:cs typeface="Courier New"/>
              </a:rPr>
              <a:t>checkout</a:t>
            </a:r>
            <a:endParaRPr lang="es-ES" sz="800" spc="-10" dirty="0">
              <a:latin typeface="Courier New"/>
              <a:cs typeface="Courier New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73FA6B25-6EEC-5D88-76AC-44ED3679E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192" y="560280"/>
            <a:ext cx="9100302" cy="2325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Componentes</a:t>
            </a:r>
            <a:endParaRPr spc="87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object 2">
            <a:extLst>
              <a:ext uri="{FF2B5EF4-FFF2-40B4-BE49-F238E27FC236}">
                <a16:creationId xmlns:a16="http://schemas.microsoft.com/office/drawing/2014/main" id="{9A6268FC-DA20-BD11-C9C7-46877AA5367E}"/>
              </a:ext>
            </a:extLst>
          </p:cNvPr>
          <p:cNvSpPr txBox="1">
            <a:spLocks/>
          </p:cNvSpPr>
          <p:nvPr/>
        </p:nvSpPr>
        <p:spPr>
          <a:xfrm>
            <a:off x="872192" y="211690"/>
            <a:ext cx="9100302" cy="386430"/>
          </a:xfrm>
          <a:prstGeom prst="rect">
            <a:avLst/>
          </a:prstGeom>
          <a:noFill/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33"/>
              </a:spcBef>
            </a:pPr>
            <a:r>
              <a:rPr lang="es-ES" sz="2400" spc="100" dirty="0">
                <a:solidFill>
                  <a:srgbClr val="595959"/>
                </a:solidFill>
              </a:rPr>
              <a:t>GitHub</a:t>
            </a:r>
            <a:r>
              <a:rPr lang="es-ES" sz="2400" spc="-433" dirty="0">
                <a:solidFill>
                  <a:srgbClr val="595959"/>
                </a:solidFill>
              </a:rPr>
              <a:t>  </a:t>
            </a:r>
            <a:r>
              <a:rPr lang="es-ES" sz="2400" spc="73" dirty="0" err="1">
                <a:solidFill>
                  <a:srgbClr val="595959"/>
                </a:solidFill>
              </a:rPr>
              <a:t>Actions</a:t>
            </a:r>
            <a:endParaRPr lang="es-ES" sz="2400" dirty="0"/>
          </a:p>
        </p:txBody>
      </p:sp>
      <p:sp>
        <p:nvSpPr>
          <p:cNvPr id="62" name="Marcador de texto 59">
            <a:extLst>
              <a:ext uri="{FF2B5EF4-FFF2-40B4-BE49-F238E27FC236}">
                <a16:creationId xmlns:a16="http://schemas.microsoft.com/office/drawing/2014/main" id="{55B78CDF-874D-57CB-875D-06B70E153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956" y="813153"/>
            <a:ext cx="10110773" cy="307777"/>
          </a:xfrm>
        </p:spPr>
        <p:txBody>
          <a:bodyPr/>
          <a:lstStyle/>
          <a:p>
            <a:pPr marL="702733" lvl="1">
              <a:lnSpc>
                <a:spcPct val="100000"/>
              </a:lnSpc>
              <a:spcBef>
                <a:spcPts val="133"/>
              </a:spcBef>
            </a:pPr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Worflows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, Jobs &amp;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steps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: Estructura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yaml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E9CAFFD-B102-3626-B8C6-2E9FC7B7C54B}"/>
              </a:ext>
            </a:extLst>
          </p:cNvPr>
          <p:cNvSpPr txBox="1"/>
          <p:nvPr/>
        </p:nvSpPr>
        <p:spPr>
          <a:xfrm>
            <a:off x="3180358" y="2278844"/>
            <a:ext cx="5100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event</a:t>
            </a:r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9985415-6ABC-79C9-37AA-E1AA2D3FBA79}"/>
              </a:ext>
            </a:extLst>
          </p:cNvPr>
          <p:cNvCxnSpPr>
            <a:cxnSpLocks/>
          </p:cNvCxnSpPr>
          <p:nvPr/>
        </p:nvCxnSpPr>
        <p:spPr>
          <a:xfrm flipV="1">
            <a:off x="3588671" y="1859855"/>
            <a:ext cx="792841" cy="466149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8CBEE5F-DDED-56B8-9D4C-CE985A54BE7D}"/>
              </a:ext>
            </a:extLst>
          </p:cNvPr>
          <p:cNvSpPr txBox="1"/>
          <p:nvPr/>
        </p:nvSpPr>
        <p:spPr>
          <a:xfrm>
            <a:off x="5181872" y="2361966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accent6">
                    <a:lumMod val="75000"/>
                  </a:schemeClr>
                </a:solidFill>
              </a:rPr>
              <a:t>runner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3C030D8-A074-EDE9-DA5A-5D98702996DB}"/>
              </a:ext>
            </a:extLst>
          </p:cNvPr>
          <p:cNvCxnSpPr>
            <a:cxnSpLocks/>
          </p:cNvCxnSpPr>
          <p:nvPr/>
        </p:nvCxnSpPr>
        <p:spPr>
          <a:xfrm flipV="1">
            <a:off x="5647812" y="2156893"/>
            <a:ext cx="513218" cy="252756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C3A1945-FEC7-1EE0-7E38-EC066C4EE123}"/>
              </a:ext>
            </a:extLst>
          </p:cNvPr>
          <p:cNvSpPr txBox="1"/>
          <p:nvPr/>
        </p:nvSpPr>
        <p:spPr>
          <a:xfrm>
            <a:off x="7122393" y="2307041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workflow</a:t>
            </a:r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34267CE-AC54-A1C9-4805-B2C389A30AA3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017601" y="2437846"/>
            <a:ext cx="2104792" cy="580935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A4C9E9A-0283-F472-F1C2-244405A31292}"/>
              </a:ext>
            </a:extLst>
          </p:cNvPr>
          <p:cNvSpPr txBox="1"/>
          <p:nvPr/>
        </p:nvSpPr>
        <p:spPr>
          <a:xfrm>
            <a:off x="1203385" y="402443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jobs</a:t>
            </a:r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357BA2A-B2A7-A046-403D-92E12CF754ED}"/>
              </a:ext>
            </a:extLst>
          </p:cNvPr>
          <p:cNvCxnSpPr>
            <a:cxnSpLocks/>
          </p:cNvCxnSpPr>
          <p:nvPr/>
        </p:nvCxnSpPr>
        <p:spPr>
          <a:xfrm flipV="1">
            <a:off x="1654885" y="3485155"/>
            <a:ext cx="816060" cy="599084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B4A3076-CCFA-D5AE-9CC4-A611D21C9375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3693" y="4155239"/>
            <a:ext cx="847252" cy="207032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19F45D2-F24A-F830-8078-BBEB90326200}"/>
              </a:ext>
            </a:extLst>
          </p:cNvPr>
          <p:cNvSpPr txBox="1"/>
          <p:nvPr/>
        </p:nvSpPr>
        <p:spPr>
          <a:xfrm>
            <a:off x="1189952" y="449009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steps</a:t>
            </a:r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A1AD1ED-A349-7A88-E823-D6B53C398BCD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674380" y="3703154"/>
            <a:ext cx="916715" cy="917744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7684CD3-ABF9-8EEB-F5B3-51FFE6FA71DF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1674380" y="4620898"/>
            <a:ext cx="916715" cy="16409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C8A9D47D-1A75-F7E9-5110-50E04BECC49D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674380" y="3961276"/>
            <a:ext cx="916715" cy="659622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4E49C25-AB1D-968A-1268-D231FB82D935}"/>
              </a:ext>
            </a:extLst>
          </p:cNvPr>
          <p:cNvSpPr txBox="1"/>
          <p:nvPr/>
        </p:nvSpPr>
        <p:spPr>
          <a:xfrm>
            <a:off x="5382357" y="3145976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es-E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A62E8B8B-9F25-36FA-F429-811F2C5C9AC5}"/>
              </a:ext>
            </a:extLst>
          </p:cNvPr>
          <p:cNvCxnSpPr>
            <a:cxnSpLocks/>
          </p:cNvCxnSpPr>
          <p:nvPr/>
        </p:nvCxnSpPr>
        <p:spPr>
          <a:xfrm flipH="1">
            <a:off x="4070135" y="3299534"/>
            <a:ext cx="1357201" cy="403620"/>
          </a:xfrm>
          <a:prstGeom prst="straightConnector1">
            <a:avLst/>
          </a:prstGeom>
          <a:ln>
            <a:solidFill>
              <a:schemeClr val="bg2">
                <a:lumMod val="50000"/>
                <a:alpha val="84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9" grpId="0"/>
      <p:bldP spid="40" grpId="0"/>
      <p:bldP spid="48" grpId="0" animBg="1"/>
      <p:bldP spid="49" grpId="0" animBg="1"/>
      <p:bldP spid="21" grpId="0"/>
      <p:bldP spid="31" grpId="0"/>
      <p:bldP spid="35" grpId="0"/>
      <p:bldP spid="37" grpId="0"/>
      <p:bldP spid="43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E0E2C03-AAB5-D352-A19D-7EF8CA9B5945}"/>
              </a:ext>
            </a:extLst>
          </p:cNvPr>
          <p:cNvSpPr txBox="1"/>
          <p:nvPr/>
        </p:nvSpPr>
        <p:spPr>
          <a:xfrm>
            <a:off x="9427464" y="557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026" name="Picture 2" descr="GitHub Actions Logo PNG Vector (SVG) Free Download">
            <a:extLst>
              <a:ext uri="{FF2B5EF4-FFF2-40B4-BE49-F238E27FC236}">
                <a16:creationId xmlns:a16="http://schemas.microsoft.com/office/drawing/2014/main" id="{F14967EF-A8EB-9593-5E69-0CBB9922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671" y="7424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D73B1D66-938C-C2C3-8777-7959FA1B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002" y="4623364"/>
            <a:ext cx="9403080" cy="1302312"/>
          </a:xfrm>
        </p:spPr>
        <p:txBody>
          <a:bodyPr/>
          <a:lstStyle/>
          <a:p>
            <a:r>
              <a:rPr lang="es-ES" dirty="0" err="1">
                <a:solidFill>
                  <a:schemeClr val="bg1">
                    <a:alpha val="87194"/>
                  </a:schemeClr>
                </a:solidFill>
              </a:rPr>
              <a:t>Github</a:t>
            </a:r>
            <a:r>
              <a:rPr lang="es-ES" dirty="0">
                <a:solidFill>
                  <a:schemeClr val="bg1">
                    <a:alpha val="87194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alpha val="87194"/>
                  </a:schemeClr>
                </a:solidFill>
              </a:rPr>
              <a:t>Actions</a:t>
            </a:r>
            <a:endParaRPr lang="es-ES" dirty="0">
              <a:solidFill>
                <a:schemeClr val="bg1">
                  <a:alpha val="87194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0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A868-9CF1-66D3-3503-EC814093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03C852-6EC5-E416-C72F-1445772A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dirty="0" smtClean="0"/>
              <a:pPr>
                <a:lnSpc>
                  <a:spcPct val="120000"/>
                </a:lnSpc>
                <a:spcAft>
                  <a:spcPts val="1200"/>
                </a:spcAft>
              </a:pPr>
              <a:t>3</a:t>
            </a:fld>
            <a:endParaRPr lang="es-E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29E3AA5-F887-B2F3-286C-B283431189B5}"/>
              </a:ext>
            </a:extLst>
          </p:cNvPr>
          <p:cNvSpPr txBox="1">
            <a:spLocks/>
          </p:cNvSpPr>
          <p:nvPr/>
        </p:nvSpPr>
        <p:spPr>
          <a:xfrm>
            <a:off x="872192" y="308594"/>
            <a:ext cx="9100302" cy="386430"/>
          </a:xfrm>
          <a:prstGeom prst="rect">
            <a:avLst/>
          </a:prstGeom>
          <a:noFill/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33"/>
              </a:spcBef>
            </a:pPr>
            <a:r>
              <a:rPr lang="es-ES" sz="2400" spc="100" dirty="0">
                <a:solidFill>
                  <a:srgbClr val="595959"/>
                </a:solidFill>
              </a:rPr>
              <a:t>GitHub</a:t>
            </a:r>
            <a:r>
              <a:rPr lang="es-ES" sz="2400" spc="-433" dirty="0">
                <a:solidFill>
                  <a:srgbClr val="595959"/>
                </a:solidFill>
              </a:rPr>
              <a:t>  </a:t>
            </a:r>
            <a:r>
              <a:rPr lang="es-ES" sz="2400" spc="73" dirty="0" err="1">
                <a:solidFill>
                  <a:srgbClr val="595959"/>
                </a:solidFill>
              </a:rPr>
              <a:t>Actions</a:t>
            </a:r>
            <a:endParaRPr lang="es-ES" sz="2400" dirty="0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AAB07F3-833F-A2B3-42B9-055033C4B873}"/>
              </a:ext>
            </a:extLst>
          </p:cNvPr>
          <p:cNvSpPr txBox="1">
            <a:spLocks/>
          </p:cNvSpPr>
          <p:nvPr/>
        </p:nvSpPr>
        <p:spPr>
          <a:xfrm>
            <a:off x="805541" y="1008765"/>
            <a:ext cx="10350139" cy="4171398"/>
          </a:xfrm>
          <a:prstGeom prst="rect">
            <a:avLst/>
          </a:prstGeom>
          <a:noFill/>
        </p:spPr>
        <p:txBody>
          <a:bodyPr vert="horz" wrap="square" lIns="91440" tIns="45720" rIns="91440" bIns="45720" numCol="2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Introducción</a:t>
            </a:r>
          </a:p>
          <a:p>
            <a:r>
              <a:rPr lang="es-ES" dirty="0"/>
              <a:t>Herramientas </a:t>
            </a:r>
          </a:p>
          <a:p>
            <a:r>
              <a:rPr lang="es-ES" dirty="0"/>
              <a:t>Componentes Generales</a:t>
            </a:r>
          </a:p>
          <a:p>
            <a:r>
              <a:rPr lang="es-ES" dirty="0"/>
              <a:t>Configuración de arranque de </a:t>
            </a:r>
            <a:r>
              <a:rPr lang="es-ES" dirty="0" err="1"/>
              <a:t>workflows</a:t>
            </a:r>
            <a:endParaRPr lang="es-ES" dirty="0"/>
          </a:p>
          <a:p>
            <a:r>
              <a:rPr lang="es-ES" dirty="0" err="1"/>
              <a:t>Sintáxis</a:t>
            </a:r>
            <a:r>
              <a:rPr lang="es-ES" dirty="0"/>
              <a:t> (contextos, expresiones, variables y funciones)</a:t>
            </a:r>
          </a:p>
          <a:p>
            <a:r>
              <a:rPr lang="es-ES" dirty="0"/>
              <a:t>Control del flujo</a:t>
            </a:r>
          </a:p>
          <a:p>
            <a:r>
              <a:rPr lang="es-ES" dirty="0"/>
              <a:t>Entradas y Salidas</a:t>
            </a:r>
          </a:p>
          <a:p>
            <a:r>
              <a:rPr lang="es-ES" dirty="0"/>
              <a:t>Datos compartidos</a:t>
            </a:r>
          </a:p>
          <a:p>
            <a:r>
              <a:rPr lang="es-ES" dirty="0"/>
              <a:t>Matrices</a:t>
            </a:r>
          </a:p>
          <a:p>
            <a:r>
              <a:rPr lang="es-ES" dirty="0"/>
              <a:t>Entornos</a:t>
            </a:r>
          </a:p>
          <a:p>
            <a:r>
              <a:rPr lang="es-ES" dirty="0"/>
              <a:t>Acciones personalizadas</a:t>
            </a:r>
          </a:p>
          <a:p>
            <a:r>
              <a:rPr lang="es-ES" dirty="0"/>
              <a:t>Reutilización de Flujos</a:t>
            </a:r>
          </a:p>
          <a:p>
            <a:r>
              <a:rPr lang="es-ES" dirty="0"/>
              <a:t>Concurrencia</a:t>
            </a:r>
          </a:p>
          <a:p>
            <a:r>
              <a:rPr lang="es-ES" dirty="0"/>
              <a:t>Seguridad</a:t>
            </a:r>
          </a:p>
          <a:p>
            <a:r>
              <a:rPr lang="es-ES" dirty="0"/>
              <a:t>Coste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1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7B9E5BD-4494-AE64-397E-A12E92C646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1303" y="2690388"/>
            <a:ext cx="7375814" cy="634020"/>
          </a:xfrm>
        </p:spPr>
        <p:txBody>
          <a:bodyPr/>
          <a:lstStyle/>
          <a:p>
            <a:r>
              <a:rPr lang="es-ES" sz="4400" spc="207" dirty="0"/>
              <a:t>Introducción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EEA390-E216-3B85-4A87-7CE65A4FF7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6CFCED-D190-502B-89AD-514813F9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29" y="4973252"/>
            <a:ext cx="2693268" cy="13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67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A868-9CF1-66D3-3503-EC814093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03C852-6EC5-E416-C72F-1445772A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dirty="0" smtClean="0"/>
              <a:pPr>
                <a:lnSpc>
                  <a:spcPct val="120000"/>
                </a:lnSpc>
                <a:spcAft>
                  <a:spcPts val="1200"/>
                </a:spcAft>
              </a:pPr>
              <a:t>5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7595918-72DF-FB51-2D15-7BF4FB7DB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192" y="1141412"/>
            <a:ext cx="10110773" cy="612988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s-ES" b="1" dirty="0"/>
              <a:t>GitHub </a:t>
            </a:r>
            <a:r>
              <a:rPr lang="es-ES" b="1" dirty="0" err="1"/>
              <a:t>Actions</a:t>
            </a:r>
            <a:r>
              <a:rPr lang="es-ES" b="1" dirty="0"/>
              <a:t> </a:t>
            </a:r>
            <a:r>
              <a:rPr lang="es-ES" dirty="0"/>
              <a:t>es un servicio de automatización integrado directamente en GitHub que te permite automatizar, personalizar y ejecutar flujos de trabajo directamente desde tu repositorio. 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DDE07B2-7A9E-C974-6423-12E7170BC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192" y="560280"/>
            <a:ext cx="9100302" cy="2325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Introducción</a:t>
            </a:r>
            <a:endParaRPr spc="87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29E3AA5-F887-B2F3-286C-B283431189B5}"/>
              </a:ext>
            </a:extLst>
          </p:cNvPr>
          <p:cNvSpPr txBox="1">
            <a:spLocks/>
          </p:cNvSpPr>
          <p:nvPr/>
        </p:nvSpPr>
        <p:spPr>
          <a:xfrm>
            <a:off x="872192" y="211690"/>
            <a:ext cx="9100302" cy="386430"/>
          </a:xfrm>
          <a:prstGeom prst="rect">
            <a:avLst/>
          </a:prstGeom>
          <a:noFill/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33"/>
              </a:spcBef>
            </a:pPr>
            <a:r>
              <a:rPr lang="es-ES" sz="2400" spc="100" dirty="0">
                <a:solidFill>
                  <a:srgbClr val="595959"/>
                </a:solidFill>
              </a:rPr>
              <a:t>GitHub</a:t>
            </a:r>
            <a:r>
              <a:rPr lang="es-ES" sz="2400" spc="-433" dirty="0">
                <a:solidFill>
                  <a:srgbClr val="595959"/>
                </a:solidFill>
              </a:rPr>
              <a:t>  </a:t>
            </a:r>
            <a:r>
              <a:rPr lang="es-ES" sz="2400" spc="73" dirty="0" err="1">
                <a:solidFill>
                  <a:srgbClr val="595959"/>
                </a:solidFill>
              </a:rPr>
              <a:t>Actions</a:t>
            </a:r>
            <a:endParaRPr lang="es-ES" sz="2400" dirty="0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AAB07F3-833F-A2B3-42B9-055033C4B873}"/>
              </a:ext>
            </a:extLst>
          </p:cNvPr>
          <p:cNvSpPr txBox="1">
            <a:spLocks/>
          </p:cNvSpPr>
          <p:nvPr/>
        </p:nvSpPr>
        <p:spPr>
          <a:xfrm>
            <a:off x="872193" y="1871342"/>
            <a:ext cx="4309408" cy="27222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Características</a:t>
            </a:r>
          </a:p>
          <a:p>
            <a:r>
              <a:rPr lang="es-ES" dirty="0"/>
              <a:t>Integración nativa con GitHub</a:t>
            </a:r>
          </a:p>
          <a:p>
            <a:r>
              <a:rPr lang="es-ES" dirty="0"/>
              <a:t>Flujos de trabajo personalizables</a:t>
            </a:r>
          </a:p>
          <a:p>
            <a:r>
              <a:rPr lang="es-ES" dirty="0"/>
              <a:t>Ecosistema de acciones</a:t>
            </a:r>
          </a:p>
          <a:p>
            <a:r>
              <a:rPr lang="es-ES" dirty="0"/>
              <a:t>Eventos desencadenantes</a:t>
            </a:r>
          </a:p>
          <a:p>
            <a:r>
              <a:rPr lang="es-ES" dirty="0"/>
              <a:t>Escalabilidad y flexibilidad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DB9C3AC-FB89-3EF0-5EE3-9C76EB660E0C}"/>
              </a:ext>
            </a:extLst>
          </p:cNvPr>
          <p:cNvSpPr txBox="1">
            <a:spLocks/>
          </p:cNvSpPr>
          <p:nvPr/>
        </p:nvSpPr>
        <p:spPr>
          <a:xfrm>
            <a:off x="5927578" y="1908288"/>
            <a:ext cx="4309408" cy="2993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Usos</a:t>
            </a:r>
          </a:p>
          <a:p>
            <a:r>
              <a:rPr lang="es-ES" dirty="0"/>
              <a:t>Integración continua (CI), Pruebas automatizadas</a:t>
            </a:r>
          </a:p>
          <a:p>
            <a:r>
              <a:rPr lang="es-ES" dirty="0"/>
              <a:t>Despliegue continuo (CD)</a:t>
            </a:r>
          </a:p>
          <a:p>
            <a:r>
              <a:rPr lang="es-ES" dirty="0"/>
              <a:t>Notificaciones y alertas</a:t>
            </a:r>
          </a:p>
          <a:p>
            <a:r>
              <a:rPr lang="es-ES" dirty="0"/>
              <a:t>Gestión de dependencias</a:t>
            </a:r>
          </a:p>
          <a:p>
            <a:r>
              <a:rPr lang="es-ES" dirty="0"/>
              <a:t>Tareas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373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7B9E5BD-4494-AE64-397E-A12E92C646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1303" y="2690388"/>
            <a:ext cx="7375814" cy="634020"/>
          </a:xfrm>
        </p:spPr>
        <p:txBody>
          <a:bodyPr/>
          <a:lstStyle/>
          <a:p>
            <a:r>
              <a:rPr lang="es-ES" sz="4400" spc="207" dirty="0"/>
              <a:t>Herramientas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43FA51-8D95-616D-26AF-76D229086C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1303" y="3508567"/>
            <a:ext cx="7375814" cy="424732"/>
          </a:xfrm>
        </p:spPr>
        <p:txBody>
          <a:bodyPr/>
          <a:lstStyle/>
          <a:p>
            <a:r>
              <a:rPr lang="es-ES" b="1" dirty="0">
                <a:latin typeface="Arial"/>
                <a:cs typeface="Arial"/>
              </a:rPr>
              <a:t>Y Configuración de entorno</a:t>
            </a:r>
            <a:endParaRPr lang="es-ES" sz="2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4A0E3-AFF5-B026-5B2A-173DAB96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29" y="4973252"/>
            <a:ext cx="2693268" cy="13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9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A868-9CF1-66D3-3503-EC814093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it - Logo Downloads">
            <a:extLst>
              <a:ext uri="{FF2B5EF4-FFF2-40B4-BE49-F238E27FC236}">
                <a16:creationId xmlns:a16="http://schemas.microsoft.com/office/drawing/2014/main" id="{8A845433-C260-BEA3-892E-11D7C5F3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736" y="1141412"/>
            <a:ext cx="1460462" cy="146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03C852-6EC5-E416-C72F-1445772A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fld id="{B47087D4-D9F5-0C4F-B7C2-F7E61F70B30B}" type="slidenum">
              <a:rPr lang="es-ES" dirty="0" smtClean="0"/>
              <a:pPr>
                <a:lnSpc>
                  <a:spcPct val="120000"/>
                </a:lnSpc>
                <a:spcAft>
                  <a:spcPts val="1200"/>
                </a:spcAft>
              </a:pPr>
              <a:t>7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7595918-72DF-FB51-2D15-7BF4FB7DB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384" y="870227"/>
            <a:ext cx="1711300" cy="2787943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s-ES" b="1" dirty="0"/>
              <a:t>Conocimientos Previos.</a:t>
            </a:r>
            <a:endParaRPr lang="es-ES" dirty="0"/>
          </a:p>
          <a:p>
            <a:r>
              <a:rPr lang="es-ES" dirty="0" err="1"/>
              <a:t>Yaml</a:t>
            </a:r>
            <a:endParaRPr lang="es-ES" dirty="0"/>
          </a:p>
          <a:p>
            <a:r>
              <a:rPr lang="es-ES" dirty="0"/>
              <a:t>Git</a:t>
            </a:r>
          </a:p>
          <a:p>
            <a:r>
              <a:rPr lang="es-ES" dirty="0" err="1"/>
              <a:t>NodeJS</a:t>
            </a:r>
            <a:r>
              <a:rPr lang="es-ES" dirty="0"/>
              <a:t> (básico)</a:t>
            </a:r>
          </a:p>
          <a:p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7DD521F0-098D-4AEF-BD11-6FCFE9B4A980}"/>
              </a:ext>
            </a:extLst>
          </p:cNvPr>
          <p:cNvSpPr txBox="1">
            <a:spLocks/>
          </p:cNvSpPr>
          <p:nvPr/>
        </p:nvSpPr>
        <p:spPr>
          <a:xfrm>
            <a:off x="2627454" y="429336"/>
            <a:ext cx="9219423" cy="57754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1600"/>
              </a:spcBef>
              <a:buClr>
                <a:srgbClr val="F2953A"/>
              </a:buClr>
              <a:buFont typeface="Arial" panose="020B0604020202020204" pitchFamily="34" charset="0"/>
              <a:buChar char="•"/>
              <a:defRPr lang="es-ES" sz="16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400" kern="1200" dirty="0" smtClean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Herramientas.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F2953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Sistema de control de versiones distribuido. </a:t>
            </a:r>
            <a:r>
              <a:rPr lang="es-ES" dirty="0">
                <a:hlinkClick r:id="rId4"/>
              </a:rPr>
              <a:t>https://git-scm.com/book/en/v2/Getting-Started-Installing-Git</a:t>
            </a:r>
            <a:endParaRPr lang="es-ES" dirty="0"/>
          </a:p>
          <a:p>
            <a:r>
              <a:rPr lang="es-ES" dirty="0" err="1"/>
              <a:t>NodeJS</a:t>
            </a:r>
            <a:r>
              <a:rPr lang="es-ES" dirty="0"/>
              <a:t> (básico)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Entorno de ejecución de JavaScript. </a:t>
            </a:r>
            <a:r>
              <a:rPr lang="es-ES" dirty="0" err="1"/>
              <a:t>Node.js</a:t>
            </a:r>
            <a:r>
              <a:rPr lang="es-ES" dirty="0"/>
              <a:t> es necesario para instalar y ejecutar herramientas de línea de comandos, como </a:t>
            </a:r>
            <a:r>
              <a:rPr lang="es-ES" dirty="0" err="1"/>
              <a:t>npm</a:t>
            </a:r>
            <a:r>
              <a:rPr lang="es-ES" dirty="0"/>
              <a:t>, que se utilizan para instalar y administrar paquetes de JavaScript. </a:t>
            </a:r>
            <a:r>
              <a:rPr lang="es-ES" dirty="0">
                <a:hlinkClick r:id="rId5"/>
              </a:rPr>
              <a:t>https://nodejs.org/en/download/</a:t>
            </a:r>
            <a:endParaRPr lang="es-ES" dirty="0"/>
          </a:p>
          <a:p>
            <a:r>
              <a:rPr lang="es-ES" dirty="0"/>
              <a:t>Visual Studio </a:t>
            </a:r>
            <a:r>
              <a:rPr lang="es-ES" dirty="0" err="1"/>
              <a:t>Code</a:t>
            </a: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Editor de código fuente. </a:t>
            </a:r>
            <a:r>
              <a:rPr lang="es-ES" dirty="0">
                <a:hlinkClick r:id="rId6"/>
              </a:rPr>
              <a:t>https://code.visualstudio.com/download</a:t>
            </a: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Se recomienda instalar la extensión de GitHub </a:t>
            </a:r>
            <a:r>
              <a:rPr lang="es-ES" dirty="0" err="1"/>
              <a:t>Actions</a:t>
            </a:r>
            <a:r>
              <a:rPr lang="es-ES" dirty="0"/>
              <a:t> para Visual Studio </a:t>
            </a:r>
            <a:r>
              <a:rPr lang="es-ES" dirty="0" err="1"/>
              <a:t>Code</a:t>
            </a:r>
            <a:r>
              <a:rPr lang="es-ES" dirty="0"/>
              <a:t>, que proporciona una integración completa con GitHub </a:t>
            </a:r>
            <a:r>
              <a:rPr lang="es-ES" dirty="0" err="1"/>
              <a:t>Actions</a:t>
            </a:r>
            <a:r>
              <a:rPr lang="es-ES" dirty="0"/>
              <a:t> y facilita la creación y edición de flujos de trabajo de GitHub </a:t>
            </a:r>
            <a:r>
              <a:rPr lang="es-ES" dirty="0" err="1"/>
              <a:t>Actions</a:t>
            </a:r>
            <a:r>
              <a:rPr lang="es-ES" dirty="0"/>
              <a:t> directamente desde el editor de código. </a:t>
            </a:r>
            <a:r>
              <a:rPr lang="es-ES" dirty="0">
                <a:hlinkClick r:id="rId7"/>
              </a:rPr>
              <a:t>https://marketplace.visualstudio.com/items?itemName=GitHub.vscode-github-actions</a:t>
            </a:r>
            <a:endParaRPr lang="es-ES"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058ABD38-4CB1-9948-52EA-45906222B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192" y="560280"/>
            <a:ext cx="9100302" cy="2325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Herramientas</a:t>
            </a:r>
            <a:endParaRPr spc="87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5776275D-4BF9-4956-C098-60E7B38745E1}"/>
              </a:ext>
            </a:extLst>
          </p:cNvPr>
          <p:cNvSpPr txBox="1">
            <a:spLocks/>
          </p:cNvSpPr>
          <p:nvPr/>
        </p:nvSpPr>
        <p:spPr>
          <a:xfrm>
            <a:off x="872192" y="211690"/>
            <a:ext cx="9100302" cy="386430"/>
          </a:xfrm>
          <a:prstGeom prst="rect">
            <a:avLst/>
          </a:prstGeom>
          <a:noFill/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33"/>
              </a:spcBef>
            </a:pPr>
            <a:r>
              <a:rPr lang="es-ES" sz="2400" spc="100" dirty="0">
                <a:solidFill>
                  <a:srgbClr val="595959"/>
                </a:solidFill>
              </a:rPr>
              <a:t>GitHub</a:t>
            </a:r>
            <a:r>
              <a:rPr lang="es-ES" sz="2400" spc="-433" dirty="0">
                <a:solidFill>
                  <a:srgbClr val="595959"/>
                </a:solidFill>
              </a:rPr>
              <a:t>  </a:t>
            </a:r>
            <a:r>
              <a:rPr lang="es-ES" sz="2400" spc="73" dirty="0" err="1">
                <a:solidFill>
                  <a:srgbClr val="595959"/>
                </a:solidFill>
              </a:rPr>
              <a:t>Actions</a:t>
            </a:r>
            <a:endParaRPr lang="es-ES" sz="2400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8DF9BE3-6F12-5184-650A-A66465F0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736" y="2772141"/>
            <a:ext cx="1580728" cy="9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ile type vscode - Files &amp; Folders Icons">
            <a:extLst>
              <a:ext uri="{FF2B5EF4-FFF2-40B4-BE49-F238E27FC236}">
                <a16:creationId xmlns:a16="http://schemas.microsoft.com/office/drawing/2014/main" id="{947B8C7C-DEC0-B1F8-2E56-16351CD77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286" y="3962204"/>
            <a:ext cx="1551795" cy="155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4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7B9E5BD-4494-AE64-397E-A12E92C646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1303" y="2690388"/>
            <a:ext cx="7375814" cy="634020"/>
          </a:xfrm>
        </p:spPr>
        <p:txBody>
          <a:bodyPr/>
          <a:lstStyle/>
          <a:p>
            <a:r>
              <a:rPr lang="es-ES" sz="4400" spc="207" dirty="0"/>
              <a:t>Componentes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43FA51-8D95-616D-26AF-76D229086C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1303" y="3508567"/>
            <a:ext cx="7375814" cy="424732"/>
          </a:xfrm>
        </p:spPr>
        <p:txBody>
          <a:bodyPr/>
          <a:lstStyle/>
          <a:p>
            <a:r>
              <a:rPr lang="es-ES" sz="2400" b="1" dirty="0">
                <a:latin typeface="Arial"/>
                <a:cs typeface="Arial"/>
              </a:rPr>
              <a:t>GitHub</a:t>
            </a:r>
            <a:r>
              <a:rPr lang="es-ES" sz="2400" b="1" spc="120" dirty="0">
                <a:latin typeface="Arial"/>
                <a:cs typeface="Arial"/>
              </a:rPr>
              <a:t> </a:t>
            </a:r>
            <a:r>
              <a:rPr lang="es-ES" sz="2400" b="1" spc="-13" dirty="0" err="1">
                <a:latin typeface="Arial"/>
                <a:cs typeface="Arial"/>
              </a:rPr>
              <a:t>Actions</a:t>
            </a:r>
            <a:endParaRPr lang="es-ES" sz="2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5B67C-663A-3E65-AA84-4D88705C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29" y="4973252"/>
            <a:ext cx="2693268" cy="13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26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F69768-8478-7138-761C-B6A832F16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6153" y="746871"/>
            <a:ext cx="9790429" cy="373372"/>
          </a:xfrm>
        </p:spPr>
        <p:txBody>
          <a:bodyPr/>
          <a:lstStyle/>
          <a:p>
            <a:r>
              <a:rPr lang="es-ES" sz="1800" dirty="0"/>
              <a:t>Componentes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130" y="327269"/>
            <a:ext cx="9100302" cy="38643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133"/>
              </a:spcBef>
            </a:pPr>
            <a:r>
              <a:rPr sz="2400" spc="100" dirty="0">
                <a:solidFill>
                  <a:srgbClr val="595959"/>
                </a:solidFill>
              </a:rPr>
              <a:t>GitHub</a:t>
            </a:r>
            <a:r>
              <a:rPr sz="2400" spc="-433" dirty="0">
                <a:solidFill>
                  <a:srgbClr val="595959"/>
                </a:solidFill>
              </a:rPr>
              <a:t> </a:t>
            </a:r>
            <a:r>
              <a:rPr lang="es-ES" sz="2400" spc="-433" dirty="0">
                <a:solidFill>
                  <a:srgbClr val="595959"/>
                </a:solidFill>
              </a:rPr>
              <a:t> </a:t>
            </a:r>
            <a:r>
              <a:rPr sz="2400" spc="73" dirty="0" err="1">
                <a:solidFill>
                  <a:srgbClr val="595959"/>
                </a:solidFill>
              </a:rPr>
              <a:t>Actions</a:t>
            </a:r>
            <a:endParaRPr sz="24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440F116-B165-DA74-A03B-5F1D3E39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47" y="1160971"/>
            <a:ext cx="9028413" cy="4895093"/>
          </a:xfrm>
          <a:prstGeom prst="rect">
            <a:avLst/>
          </a:prstGeom>
        </p:spPr>
      </p:pic>
      <p:sp>
        <p:nvSpPr>
          <p:cNvPr id="28" name="Marcador de posición de imagen 27">
            <a:extLst>
              <a:ext uri="{FF2B5EF4-FFF2-40B4-BE49-F238E27FC236}">
                <a16:creationId xmlns:a16="http://schemas.microsoft.com/office/drawing/2014/main" id="{17C18255-6E16-FBBD-8A14-8705C06143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E6A62178-4B80-2BB3-3DD7-1EB824569890}"/>
              </a:ext>
            </a:extLst>
          </p:cNvPr>
          <p:cNvGrpSpPr/>
          <p:nvPr/>
        </p:nvGrpSpPr>
        <p:grpSpPr>
          <a:xfrm>
            <a:off x="2603703" y="1545425"/>
            <a:ext cx="5543239" cy="4459849"/>
            <a:chOff x="3569458" y="1996061"/>
            <a:chExt cx="4950288" cy="3991262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87E26B68-1B74-7BA7-33AC-B074A87AFB79}"/>
                </a:ext>
              </a:extLst>
            </p:cNvPr>
            <p:cNvSpPr txBox="1"/>
            <p:nvPr/>
          </p:nvSpPr>
          <p:spPr>
            <a:xfrm>
              <a:off x="5617728" y="1996061"/>
              <a:ext cx="956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Runners</a:t>
              </a:r>
            </a:p>
          </p:txBody>
        </p: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94BA1B38-D2CE-7662-EBCA-C1043FCFA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9458" y="2365393"/>
              <a:ext cx="1723511" cy="1054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FC72E506-A28E-936F-BFB3-A38A33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6787662" y="2180727"/>
              <a:ext cx="1732084" cy="2915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3DEE0003-2BC1-8518-1803-6FBAB9B95BA5}"/>
                </a:ext>
              </a:extLst>
            </p:cNvPr>
            <p:cNvCxnSpPr>
              <a:cxnSpLocks/>
            </p:cNvCxnSpPr>
            <p:nvPr/>
          </p:nvCxnSpPr>
          <p:spPr>
            <a:xfrm>
              <a:off x="6380830" y="2365393"/>
              <a:ext cx="1215723" cy="1905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CEF0E6B7-4C3D-F70D-8F10-7FD5680DC028}"/>
                </a:ext>
              </a:extLst>
            </p:cNvPr>
            <p:cNvSpPr txBox="1"/>
            <p:nvPr/>
          </p:nvSpPr>
          <p:spPr>
            <a:xfrm>
              <a:off x="4895328" y="5617991"/>
              <a:ext cx="79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Events</a:t>
              </a:r>
              <a:endParaRPr lang="es-ES" dirty="0"/>
            </a:p>
          </p:txBody>
        </p: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330E8FF3-DB1A-37AF-4A69-7D6192975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304" y="3971428"/>
              <a:ext cx="224306" cy="1567726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7BE14642-71FC-7AE8-47E9-61AFC2FA8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7728" y="3318334"/>
              <a:ext cx="2178889" cy="2248867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r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522B"/>
      </a:hlink>
      <a:folHlink>
        <a:srgbClr val="F39433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21CDC14-C11D-DF44-B8A1-4A9A8A8FE0F9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1D8FB8E9962E478F1A5B59CF000BF4" ma:contentTypeVersion="17" ma:contentTypeDescription="Crear nuevo documento." ma:contentTypeScope="" ma:versionID="87e38bcdedf565fccc3ab3e57b1ed9dc">
  <xsd:schema xmlns:xsd="http://www.w3.org/2001/XMLSchema" xmlns:xs="http://www.w3.org/2001/XMLSchema" xmlns:p="http://schemas.microsoft.com/office/2006/metadata/properties" xmlns:ns2="4cf3df49-b4a6-4076-aaf8-e54c6290201d" xmlns:ns3="a719578f-70e8-4590-afce-a3d94e884cb4" targetNamespace="http://schemas.microsoft.com/office/2006/metadata/properties" ma:root="true" ma:fieldsID="abba6c2acbfa657e873a6a9686d7dacd" ns2:_="" ns3:_="">
    <xsd:import namespace="4cf3df49-b4a6-4076-aaf8-e54c6290201d"/>
    <xsd:import namespace="a719578f-70e8-4590-afce-a3d94e884c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3df49-b4a6-4076-aaf8-e54c62902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ce400e2-b761-4210-83a7-c7f33a0ab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9578f-70e8-4590-afce-a3d94e884cb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a9ea97b-8d50-4828-ba42-78cf160c5ddc}" ma:internalName="TaxCatchAll" ma:showField="CatchAllData" ma:web="a719578f-70e8-4590-afce-a3d94e884c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f3df49-b4a6-4076-aaf8-e54c6290201d">
      <Terms xmlns="http://schemas.microsoft.com/office/infopath/2007/PartnerControls"/>
    </lcf76f155ced4ddcb4097134ff3c332f>
    <TaxCatchAll xmlns="a719578f-70e8-4590-afce-a3d94e884cb4" xsi:nil="true"/>
  </documentManagement>
</p:properties>
</file>

<file path=customXml/itemProps1.xml><?xml version="1.0" encoding="utf-8"?>
<ds:datastoreItem xmlns:ds="http://schemas.openxmlformats.org/officeDocument/2006/customXml" ds:itemID="{93A723F8-55A4-4B4F-9C30-1EFFD98EBB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CEBB9-0433-4049-8AEB-0FBE57F23E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f3df49-b4a6-4076-aaf8-e54c6290201d"/>
    <ds:schemaRef ds:uri="a719578f-70e8-4590-afce-a3d94e884c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337FE3-A842-4FD5-B255-63143D809173}">
  <ds:schemaRefs>
    <ds:schemaRef ds:uri="http://schemas.microsoft.com/office/2006/documentManagement/types"/>
    <ds:schemaRef ds:uri="4cf3df49-b4a6-4076-aaf8-e54c6290201d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a719578f-70e8-4590-afce-a3d94e884cb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18617</TotalTime>
  <Words>641</Words>
  <Application>Microsoft Macintosh PowerPoint</Application>
  <PresentationFormat>Panorámica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Courier New</vt:lpstr>
      <vt:lpstr>Trebuchet MS</vt:lpstr>
      <vt:lpstr>Tema de Office</vt:lpstr>
      <vt:lpstr>Presentación de PowerPoint</vt:lpstr>
      <vt:lpstr>Github Actions</vt:lpstr>
      <vt:lpstr>Presentación de PowerPoint</vt:lpstr>
      <vt:lpstr>Presentación de PowerPoint</vt:lpstr>
      <vt:lpstr>Introducción</vt:lpstr>
      <vt:lpstr>Presentación de PowerPoint</vt:lpstr>
      <vt:lpstr>Herramientas</vt:lpstr>
      <vt:lpstr>Presentación de PowerPoint</vt:lpstr>
      <vt:lpstr>GitHub  Actions</vt:lpstr>
      <vt:lpstr>Componentes generales</vt:lpstr>
      <vt:lpstr>Componentes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communication@babelgroup.com</dc:creator>
  <cp:lastModifiedBy>Miguel Ángel Dávila Dávila</cp:lastModifiedBy>
  <cp:revision>22</cp:revision>
  <dcterms:created xsi:type="dcterms:W3CDTF">2021-12-19T07:38:57Z</dcterms:created>
  <dcterms:modified xsi:type="dcterms:W3CDTF">2024-04-16T07:00:42Z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0x0101003C1D8FB8E9962E478F1A5B59CF000BF4</vt:lpwstr>
  </property>
  <property fmtid="{D5CDD505-2E9C-101B-9397-08002B2CF9AE}" pid="3" name="MediaServiceImageTags">
    <vt:lpwstr/>
  </property>
</Properties>
</file>